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notesMasterIdLst>
    <p:notesMasterId r:id="rId35"/>
  </p:notesMasterIdLst>
  <p:sldIdLst>
    <p:sldId id="256" r:id="rId3"/>
    <p:sldId id="257" r:id="rId4"/>
    <p:sldId id="264" r:id="rId5"/>
    <p:sldId id="265" r:id="rId6"/>
    <p:sldId id="258" r:id="rId7"/>
    <p:sldId id="268" r:id="rId8"/>
    <p:sldId id="271" r:id="rId9"/>
    <p:sldId id="259" r:id="rId10"/>
    <p:sldId id="272" r:id="rId11"/>
    <p:sldId id="299" r:id="rId12"/>
    <p:sldId id="300" r:id="rId13"/>
    <p:sldId id="275" r:id="rId14"/>
    <p:sldId id="273" r:id="rId15"/>
    <p:sldId id="301" r:id="rId16"/>
    <p:sldId id="284" r:id="rId17"/>
    <p:sldId id="274" r:id="rId18"/>
    <p:sldId id="285" r:id="rId19"/>
    <p:sldId id="297" r:id="rId20"/>
    <p:sldId id="287" r:id="rId21"/>
    <p:sldId id="288" r:id="rId22"/>
    <p:sldId id="290" r:id="rId23"/>
    <p:sldId id="289" r:id="rId24"/>
    <p:sldId id="291" r:id="rId25"/>
    <p:sldId id="292" r:id="rId26"/>
    <p:sldId id="286" r:id="rId27"/>
    <p:sldId id="293" r:id="rId28"/>
    <p:sldId id="294" r:id="rId29"/>
    <p:sldId id="295" r:id="rId30"/>
    <p:sldId id="296" r:id="rId31"/>
    <p:sldId id="302" r:id="rId32"/>
    <p:sldId id="298" r:id="rId33"/>
    <p:sldId id="30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DA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Hazard" userId="71b497eb-3eb3-47bd-8872-e714f38e3320" providerId="ADAL" clId="{3DF6D489-D51E-494D-8875-543145AFFEB7}"/>
    <pc:docChg chg="undo redo custSel addSld delSld modSld sldOrd">
      <pc:chgData name="Laurie Hazard" userId="71b497eb-3eb3-47bd-8872-e714f38e3320" providerId="ADAL" clId="{3DF6D489-D51E-494D-8875-543145AFFEB7}" dt="2024-02-13T13:58:26.426" v="4780" actId="680"/>
      <pc:docMkLst>
        <pc:docMk/>
      </pc:docMkLst>
      <pc:sldChg chg="addSp delSp modSp mod setBg addAnim delAnim">
        <pc:chgData name="Laurie Hazard" userId="71b497eb-3eb3-47bd-8872-e714f38e3320" providerId="ADAL" clId="{3DF6D489-D51E-494D-8875-543145AFFEB7}" dt="2024-02-13T12:45:20.618" v="3726" actId="20577"/>
        <pc:sldMkLst>
          <pc:docMk/>
          <pc:sldMk cId="1186487106" sldId="256"/>
        </pc:sldMkLst>
        <pc:spChg chg="mod">
          <ac:chgData name="Laurie Hazard" userId="71b497eb-3eb3-47bd-8872-e714f38e3320" providerId="ADAL" clId="{3DF6D489-D51E-494D-8875-543145AFFEB7}" dt="2024-02-13T12:45:20.618" v="3726" actId="20577"/>
          <ac:spMkLst>
            <pc:docMk/>
            <pc:sldMk cId="1186487106" sldId="256"/>
            <ac:spMk id="2" creationId="{BC622C0A-DE05-44D7-9C99-BB79DE8327FF}"/>
          </ac:spMkLst>
        </pc:spChg>
        <pc:spChg chg="mod">
          <ac:chgData name="Laurie Hazard" userId="71b497eb-3eb3-47bd-8872-e714f38e3320" providerId="ADAL" clId="{3DF6D489-D51E-494D-8875-543145AFFEB7}" dt="2024-01-04T18:47:37.306" v="2698" actId="26606"/>
          <ac:spMkLst>
            <pc:docMk/>
            <pc:sldMk cId="1186487106" sldId="256"/>
            <ac:spMk id="3" creationId="{3BA19CAF-B9EE-4E4D-A918-F9EBC29F163A}"/>
          </ac:spMkLst>
        </pc:spChg>
        <pc:spChg chg="mod">
          <ac:chgData name="Laurie Hazard" userId="71b497eb-3eb3-47bd-8872-e714f38e3320" providerId="ADAL" clId="{3DF6D489-D51E-494D-8875-543145AFFEB7}" dt="2024-01-04T18:47:37.306" v="2698" actId="26606"/>
          <ac:spMkLst>
            <pc:docMk/>
            <pc:sldMk cId="1186487106" sldId="256"/>
            <ac:spMk id="6" creationId="{002F7A40-848A-4302-B223-1095E59CD7D0}"/>
          </ac:spMkLst>
        </pc:spChg>
        <pc:spChg chg="mod">
          <ac:chgData name="Laurie Hazard" userId="71b497eb-3eb3-47bd-8872-e714f38e3320" providerId="ADAL" clId="{3DF6D489-D51E-494D-8875-543145AFFEB7}" dt="2024-01-04T18:47:37.306" v="2698" actId="26606"/>
          <ac:spMkLst>
            <pc:docMk/>
            <pc:sldMk cId="1186487106" sldId="256"/>
            <ac:spMk id="7" creationId="{7A8B7B1B-D264-4B2E-BCA6-CCD34E6CE7BA}"/>
          </ac:spMkLst>
        </pc:spChg>
        <pc:spChg chg="add">
          <ac:chgData name="Laurie Hazard" userId="71b497eb-3eb3-47bd-8872-e714f38e3320" providerId="ADAL" clId="{3DF6D489-D51E-494D-8875-543145AFFEB7}" dt="2024-01-04T18:47:37.306" v="2698" actId="26606"/>
          <ac:spMkLst>
            <pc:docMk/>
            <pc:sldMk cId="1186487106" sldId="256"/>
            <ac:spMk id="12" creationId="{A3363022-C969-41E9-8EB2-E4C94908C1FA}"/>
          </ac:spMkLst>
        </pc:spChg>
        <pc:spChg chg="add del">
          <ac:chgData name="Laurie Hazard" userId="71b497eb-3eb3-47bd-8872-e714f38e3320" providerId="ADAL" clId="{3DF6D489-D51E-494D-8875-543145AFFEB7}" dt="2024-01-04T18:47:24.001" v="2694" actId="26606"/>
          <ac:spMkLst>
            <pc:docMk/>
            <pc:sldMk cId="1186487106" sldId="256"/>
            <ac:spMk id="14" creationId="{A3363022-C969-41E9-8EB2-E4C94908C1FA}"/>
          </ac:spMkLst>
        </pc:spChg>
        <pc:spChg chg="add del">
          <ac:chgData name="Laurie Hazard" userId="71b497eb-3eb3-47bd-8872-e714f38e3320" providerId="ADAL" clId="{3DF6D489-D51E-494D-8875-543145AFFEB7}" dt="2024-01-04T18:47:24.001" v="2694" actId="26606"/>
          <ac:spMkLst>
            <pc:docMk/>
            <pc:sldMk cId="1186487106" sldId="256"/>
            <ac:spMk id="16" creationId="{8D1AD6B3-BE88-4CEB-BA17-790657CC4729}"/>
          </ac:spMkLst>
        </pc:spChg>
        <pc:spChg chg="add">
          <ac:chgData name="Laurie Hazard" userId="71b497eb-3eb3-47bd-8872-e714f38e3320" providerId="ADAL" clId="{3DF6D489-D51E-494D-8875-543145AFFEB7}" dt="2024-01-04T18:47:37.306" v="2698" actId="26606"/>
          <ac:spMkLst>
            <pc:docMk/>
            <pc:sldMk cId="1186487106" sldId="256"/>
            <ac:spMk id="17" creationId="{8D1AD6B3-BE88-4CEB-BA17-790657CC4729}"/>
          </ac:spMkLst>
        </pc:spChg>
        <pc:grpChg chg="add del">
          <ac:chgData name="Laurie Hazard" userId="71b497eb-3eb3-47bd-8872-e714f38e3320" providerId="ADAL" clId="{3DF6D489-D51E-494D-8875-543145AFFEB7}" dt="2024-01-04T18:47:33.153" v="2697" actId="26606"/>
          <ac:grpSpMkLst>
            <pc:docMk/>
            <pc:sldMk cId="1186487106" sldId="256"/>
            <ac:grpSpMk id="13" creationId="{0E76F6F3-F5F0-B26D-1B63-73AD0299B731}"/>
          </ac:grpSpMkLst>
        </pc:grpChg>
        <pc:grpChg chg="add del">
          <ac:chgData name="Laurie Hazard" userId="71b497eb-3eb3-47bd-8872-e714f38e3320" providerId="ADAL" clId="{3DF6D489-D51E-494D-8875-543145AFFEB7}" dt="2024-01-04T18:47:24.001" v="2694" actId="26606"/>
          <ac:grpSpMkLst>
            <pc:docMk/>
            <pc:sldMk cId="1186487106" sldId="256"/>
            <ac:grpSpMk id="18" creationId="{89D1390B-7E13-4B4F-9CB2-391063412E54}"/>
          </ac:grpSpMkLst>
        </pc:grpChg>
        <pc:grpChg chg="add">
          <ac:chgData name="Laurie Hazard" userId="71b497eb-3eb3-47bd-8872-e714f38e3320" providerId="ADAL" clId="{3DF6D489-D51E-494D-8875-543145AFFEB7}" dt="2024-01-04T18:47:37.306" v="2698" actId="26606"/>
          <ac:grpSpMkLst>
            <pc:docMk/>
            <pc:sldMk cId="1186487106" sldId="256"/>
            <ac:grpSpMk id="23" creationId="{89D1390B-7E13-4B4F-9CB2-391063412E54}"/>
          </ac:grpSpMkLst>
        </pc:grpChg>
        <pc:picChg chg="add del">
          <ac:chgData name="Laurie Hazard" userId="71b497eb-3eb3-47bd-8872-e714f38e3320" providerId="ADAL" clId="{3DF6D489-D51E-494D-8875-543145AFFEB7}" dt="2024-01-04T18:47:33.153" v="2697" actId="26606"/>
          <ac:picMkLst>
            <pc:docMk/>
            <pc:sldMk cId="1186487106" sldId="256"/>
            <ac:picMk id="9" creationId="{7C7406BD-87D5-0ABD-76E9-B9C1D8E19E16}"/>
          </ac:picMkLst>
        </pc:picChg>
        <pc:picChg chg="add del">
          <ac:chgData name="Laurie Hazard" userId="71b497eb-3eb3-47bd-8872-e714f38e3320" providerId="ADAL" clId="{3DF6D489-D51E-494D-8875-543145AFFEB7}" dt="2024-01-04T18:47:24.001" v="2694" actId="26606"/>
          <ac:picMkLst>
            <pc:docMk/>
            <pc:sldMk cId="1186487106" sldId="256"/>
            <ac:picMk id="11" creationId="{90E7A812-29FB-A156-81C5-2BC6A59FD267}"/>
          </ac:picMkLst>
        </pc:picChg>
        <pc:picChg chg="add">
          <ac:chgData name="Laurie Hazard" userId="71b497eb-3eb3-47bd-8872-e714f38e3320" providerId="ADAL" clId="{3DF6D489-D51E-494D-8875-543145AFFEB7}" dt="2024-01-04T18:47:37.306" v="2698" actId="26606"/>
          <ac:picMkLst>
            <pc:docMk/>
            <pc:sldMk cId="1186487106" sldId="256"/>
            <ac:picMk id="22" creationId="{90E7A812-29FB-A156-81C5-2BC6A59FD267}"/>
          </ac:picMkLst>
        </pc:picChg>
      </pc:sldChg>
      <pc:sldChg chg="modSp mod">
        <pc:chgData name="Laurie Hazard" userId="71b497eb-3eb3-47bd-8872-e714f38e3320" providerId="ADAL" clId="{3DF6D489-D51E-494D-8875-543145AFFEB7}" dt="2024-02-13T12:46:10.752" v="3730" actId="207"/>
        <pc:sldMkLst>
          <pc:docMk/>
          <pc:sldMk cId="2877515007" sldId="257"/>
        </pc:sldMkLst>
        <pc:spChg chg="mod">
          <ac:chgData name="Laurie Hazard" userId="71b497eb-3eb3-47bd-8872-e714f38e3320" providerId="ADAL" clId="{3DF6D489-D51E-494D-8875-543145AFFEB7}" dt="2024-02-13T12:46:10.752" v="3730" actId="207"/>
          <ac:spMkLst>
            <pc:docMk/>
            <pc:sldMk cId="2877515007" sldId="257"/>
            <ac:spMk id="3" creationId="{CF097769-FB83-49E7-B345-DFC982C7AF21}"/>
          </ac:spMkLst>
        </pc:spChg>
      </pc:sldChg>
      <pc:sldChg chg="del">
        <pc:chgData name="Laurie Hazard" userId="71b497eb-3eb3-47bd-8872-e714f38e3320" providerId="ADAL" clId="{3DF6D489-D51E-494D-8875-543145AFFEB7}" dt="2024-01-04T18:48:22.818" v="2701" actId="2696"/>
        <pc:sldMkLst>
          <pc:docMk/>
          <pc:sldMk cId="252172086" sldId="263"/>
        </pc:sldMkLst>
      </pc:sldChg>
      <pc:sldChg chg="modSp mod ord">
        <pc:chgData name="Laurie Hazard" userId="71b497eb-3eb3-47bd-8872-e714f38e3320" providerId="ADAL" clId="{3DF6D489-D51E-494D-8875-543145AFFEB7}" dt="2024-01-17T18:23:35.038" v="3066"/>
        <pc:sldMkLst>
          <pc:docMk/>
          <pc:sldMk cId="255335512" sldId="264"/>
        </pc:sldMkLst>
        <pc:spChg chg="mod">
          <ac:chgData name="Laurie Hazard" userId="71b497eb-3eb3-47bd-8872-e714f38e3320" providerId="ADAL" clId="{3DF6D489-D51E-494D-8875-543145AFFEB7}" dt="2024-01-08T13:31:01.739" v="3062" actId="20577"/>
          <ac:spMkLst>
            <pc:docMk/>
            <pc:sldMk cId="255335512" sldId="264"/>
            <ac:spMk id="2" creationId="{00000000-0000-0000-0000-000000000000}"/>
          </ac:spMkLst>
        </pc:spChg>
      </pc:sldChg>
      <pc:sldChg chg="ord">
        <pc:chgData name="Laurie Hazard" userId="71b497eb-3eb3-47bd-8872-e714f38e3320" providerId="ADAL" clId="{3DF6D489-D51E-494D-8875-543145AFFEB7}" dt="2024-01-17T18:23:04.756" v="3064"/>
        <pc:sldMkLst>
          <pc:docMk/>
          <pc:sldMk cId="930450249" sldId="265"/>
        </pc:sldMkLst>
      </pc:sldChg>
      <pc:sldChg chg="modSp">
        <pc:chgData name="Laurie Hazard" userId="71b497eb-3eb3-47bd-8872-e714f38e3320" providerId="ADAL" clId="{3DF6D489-D51E-494D-8875-543145AFFEB7}" dt="2024-01-17T18:24:12.618" v="3070" actId="20577"/>
        <pc:sldMkLst>
          <pc:docMk/>
          <pc:sldMk cId="1099381990" sldId="271"/>
        </pc:sldMkLst>
        <pc:graphicFrameChg chg="mod">
          <ac:chgData name="Laurie Hazard" userId="71b497eb-3eb3-47bd-8872-e714f38e3320" providerId="ADAL" clId="{3DF6D489-D51E-494D-8875-543145AFFEB7}" dt="2024-01-17T18:24:12.618" v="3070" actId="20577"/>
          <ac:graphicFrameMkLst>
            <pc:docMk/>
            <pc:sldMk cId="1099381990" sldId="271"/>
            <ac:graphicFrameMk id="7" creationId="{00000000-0000-0000-0000-000000000000}"/>
          </ac:graphicFrameMkLst>
        </pc:graphicFrameChg>
      </pc:sldChg>
      <pc:sldChg chg="modSp mod">
        <pc:chgData name="Laurie Hazard" userId="71b497eb-3eb3-47bd-8872-e714f38e3320" providerId="ADAL" clId="{3DF6D489-D51E-494D-8875-543145AFFEB7}" dt="2024-02-13T13:03:24.491" v="3928" actId="115"/>
        <pc:sldMkLst>
          <pc:docMk/>
          <pc:sldMk cId="2382169210" sldId="272"/>
        </pc:sldMkLst>
        <pc:spChg chg="mod">
          <ac:chgData name="Laurie Hazard" userId="71b497eb-3eb3-47bd-8872-e714f38e3320" providerId="ADAL" clId="{3DF6D489-D51E-494D-8875-543145AFFEB7}" dt="2024-02-13T13:03:07.020" v="3894" actId="27636"/>
          <ac:spMkLst>
            <pc:docMk/>
            <pc:sldMk cId="2382169210" sldId="272"/>
            <ac:spMk id="3" creationId="{0C9CA5FE-D303-4638-A1EF-83F9D30CF5C3}"/>
          </ac:spMkLst>
        </pc:spChg>
        <pc:spChg chg="mod">
          <ac:chgData name="Laurie Hazard" userId="71b497eb-3eb3-47bd-8872-e714f38e3320" providerId="ADAL" clId="{3DF6D489-D51E-494D-8875-543145AFFEB7}" dt="2024-02-13T13:03:24.491" v="3928" actId="115"/>
          <ac:spMkLst>
            <pc:docMk/>
            <pc:sldMk cId="2382169210" sldId="272"/>
            <ac:spMk id="6" creationId="{B995F379-3BCB-4CF9-A90A-77EDF3797D76}"/>
          </ac:spMkLst>
        </pc:spChg>
      </pc:sldChg>
      <pc:sldChg chg="modSp mod">
        <pc:chgData name="Laurie Hazard" userId="71b497eb-3eb3-47bd-8872-e714f38e3320" providerId="ADAL" clId="{3DF6D489-D51E-494D-8875-543145AFFEB7}" dt="2024-01-04T20:06:30.527" v="2985" actId="20577"/>
        <pc:sldMkLst>
          <pc:docMk/>
          <pc:sldMk cId="3857663178" sldId="273"/>
        </pc:sldMkLst>
        <pc:spChg chg="mod">
          <ac:chgData name="Laurie Hazard" userId="71b497eb-3eb3-47bd-8872-e714f38e3320" providerId="ADAL" clId="{3DF6D489-D51E-494D-8875-543145AFFEB7}" dt="2024-01-04T20:06:30.527" v="2985" actId="20577"/>
          <ac:spMkLst>
            <pc:docMk/>
            <pc:sldMk cId="3857663178" sldId="273"/>
            <ac:spMk id="3" creationId="{5463C43D-F2CA-45EB-8D0D-11F8ABD9D605}"/>
          </ac:spMkLst>
        </pc:spChg>
      </pc:sldChg>
      <pc:sldChg chg="add del">
        <pc:chgData name="Laurie Hazard" userId="71b497eb-3eb3-47bd-8872-e714f38e3320" providerId="ADAL" clId="{3DF6D489-D51E-494D-8875-543145AFFEB7}" dt="2024-02-13T13:43:35.278" v="4766" actId="47"/>
        <pc:sldMkLst>
          <pc:docMk/>
          <pc:sldMk cId="2647427000" sldId="274"/>
        </pc:sldMkLst>
      </pc:sldChg>
      <pc:sldChg chg="modSp mod ord">
        <pc:chgData name="Laurie Hazard" userId="71b497eb-3eb3-47bd-8872-e714f38e3320" providerId="ADAL" clId="{3DF6D489-D51E-494D-8875-543145AFFEB7}" dt="2024-02-13T13:32:55.418" v="4647" actId="20577"/>
        <pc:sldMkLst>
          <pc:docMk/>
          <pc:sldMk cId="3849669327" sldId="275"/>
        </pc:sldMkLst>
        <pc:spChg chg="mod">
          <ac:chgData name="Laurie Hazard" userId="71b497eb-3eb3-47bd-8872-e714f38e3320" providerId="ADAL" clId="{3DF6D489-D51E-494D-8875-543145AFFEB7}" dt="2024-02-13T13:32:55.418" v="4647" actId="20577"/>
          <ac:spMkLst>
            <pc:docMk/>
            <pc:sldMk cId="3849669327" sldId="275"/>
            <ac:spMk id="8" creationId="{BB88CD41-ECFE-4408-B3AD-E580E06DCBAC}"/>
          </ac:spMkLst>
        </pc:spChg>
      </pc:sldChg>
      <pc:sldChg chg="del">
        <pc:chgData name="Laurie Hazard" userId="71b497eb-3eb3-47bd-8872-e714f38e3320" providerId="ADAL" clId="{3DF6D489-D51E-494D-8875-543145AFFEB7}" dt="2024-01-04T20:02:30.386" v="2842" actId="47"/>
        <pc:sldMkLst>
          <pc:docMk/>
          <pc:sldMk cId="3967364531" sldId="276"/>
        </pc:sldMkLst>
      </pc:sldChg>
      <pc:sldChg chg="del">
        <pc:chgData name="Laurie Hazard" userId="71b497eb-3eb3-47bd-8872-e714f38e3320" providerId="ADAL" clId="{3DF6D489-D51E-494D-8875-543145AFFEB7}" dt="2024-01-04T20:02:30.386" v="2842" actId="47"/>
        <pc:sldMkLst>
          <pc:docMk/>
          <pc:sldMk cId="3492851904" sldId="277"/>
        </pc:sldMkLst>
      </pc:sldChg>
      <pc:sldChg chg="del">
        <pc:chgData name="Laurie Hazard" userId="71b497eb-3eb3-47bd-8872-e714f38e3320" providerId="ADAL" clId="{3DF6D489-D51E-494D-8875-543145AFFEB7}" dt="2024-01-04T20:02:30.386" v="2842" actId="47"/>
        <pc:sldMkLst>
          <pc:docMk/>
          <pc:sldMk cId="3961044448" sldId="278"/>
        </pc:sldMkLst>
      </pc:sldChg>
      <pc:sldChg chg="del">
        <pc:chgData name="Laurie Hazard" userId="71b497eb-3eb3-47bd-8872-e714f38e3320" providerId="ADAL" clId="{3DF6D489-D51E-494D-8875-543145AFFEB7}" dt="2024-01-04T18:45:38.071" v="2692" actId="2696"/>
        <pc:sldMkLst>
          <pc:docMk/>
          <pc:sldMk cId="1576572825" sldId="279"/>
        </pc:sldMkLst>
      </pc:sldChg>
      <pc:sldChg chg="del">
        <pc:chgData name="Laurie Hazard" userId="71b497eb-3eb3-47bd-8872-e714f38e3320" providerId="ADAL" clId="{3DF6D489-D51E-494D-8875-543145AFFEB7}" dt="2024-01-04T20:02:30.386" v="2842" actId="47"/>
        <pc:sldMkLst>
          <pc:docMk/>
          <pc:sldMk cId="3101076577" sldId="280"/>
        </pc:sldMkLst>
      </pc:sldChg>
      <pc:sldChg chg="del ord">
        <pc:chgData name="Laurie Hazard" userId="71b497eb-3eb3-47bd-8872-e714f38e3320" providerId="ADAL" clId="{3DF6D489-D51E-494D-8875-543145AFFEB7}" dt="2024-01-04T18:45:38.071" v="2692" actId="2696"/>
        <pc:sldMkLst>
          <pc:docMk/>
          <pc:sldMk cId="1408966891" sldId="281"/>
        </pc:sldMkLst>
      </pc:sldChg>
      <pc:sldChg chg="addSp delSp modSp mod">
        <pc:chgData name="Laurie Hazard" userId="71b497eb-3eb3-47bd-8872-e714f38e3320" providerId="ADAL" clId="{3DF6D489-D51E-494D-8875-543145AFFEB7}" dt="2024-01-04T19:09:49.696" v="2806"/>
        <pc:sldMkLst>
          <pc:docMk/>
          <pc:sldMk cId="2078287326" sldId="285"/>
        </pc:sldMkLst>
        <pc:spChg chg="mod">
          <ac:chgData name="Laurie Hazard" userId="71b497eb-3eb3-47bd-8872-e714f38e3320" providerId="ADAL" clId="{3DF6D489-D51E-494D-8875-543145AFFEB7}" dt="2024-01-04T19:09:18.836" v="2802" actId="1076"/>
          <ac:spMkLst>
            <pc:docMk/>
            <pc:sldMk cId="2078287326" sldId="285"/>
            <ac:spMk id="5" creationId="{A03DCA26-03D7-D492-6511-05567FFA416F}"/>
          </ac:spMkLst>
        </pc:spChg>
        <pc:spChg chg="add del mod">
          <ac:chgData name="Laurie Hazard" userId="71b497eb-3eb3-47bd-8872-e714f38e3320" providerId="ADAL" clId="{3DF6D489-D51E-494D-8875-543145AFFEB7}" dt="2024-01-04T12:55:06.483" v="2541" actId="478"/>
          <ac:spMkLst>
            <pc:docMk/>
            <pc:sldMk cId="2078287326" sldId="285"/>
            <ac:spMk id="6" creationId="{C7838359-D311-6A9A-47B7-6CFF99B8C894}"/>
          </ac:spMkLst>
        </pc:spChg>
        <pc:graphicFrameChg chg="mod modGraphic">
          <ac:chgData name="Laurie Hazard" userId="71b497eb-3eb3-47bd-8872-e714f38e3320" providerId="ADAL" clId="{3DF6D489-D51E-494D-8875-543145AFFEB7}" dt="2024-01-04T19:09:49.696" v="2806"/>
          <ac:graphicFrameMkLst>
            <pc:docMk/>
            <pc:sldMk cId="2078287326" sldId="285"/>
            <ac:graphicFrameMk id="4" creationId="{FE820212-4BB9-7B7A-285D-B72ACC3A5610}"/>
          </ac:graphicFrameMkLst>
        </pc:graphicFrameChg>
      </pc:sldChg>
      <pc:sldChg chg="addSp modSp mod">
        <pc:chgData name="Laurie Hazard" userId="71b497eb-3eb3-47bd-8872-e714f38e3320" providerId="ADAL" clId="{3DF6D489-D51E-494D-8875-543145AFFEB7}" dt="2024-01-17T18:55:11.538" v="3132" actId="2165"/>
        <pc:sldMkLst>
          <pc:docMk/>
          <pc:sldMk cId="1420996708" sldId="286"/>
        </pc:sldMkLst>
        <pc:spChg chg="add mod">
          <ac:chgData name="Laurie Hazard" userId="71b497eb-3eb3-47bd-8872-e714f38e3320" providerId="ADAL" clId="{3DF6D489-D51E-494D-8875-543145AFFEB7}" dt="2024-01-03T17:13:18.443" v="200" actId="20577"/>
          <ac:spMkLst>
            <pc:docMk/>
            <pc:sldMk cId="1420996708" sldId="286"/>
            <ac:spMk id="5" creationId="{06ABC6F7-5FFA-D0A9-6B78-5EB8172D18E3}"/>
          </ac:spMkLst>
        </pc:spChg>
        <pc:graphicFrameChg chg="add mod modGraphic">
          <ac:chgData name="Laurie Hazard" userId="71b497eb-3eb3-47bd-8872-e714f38e3320" providerId="ADAL" clId="{3DF6D489-D51E-494D-8875-543145AFFEB7}" dt="2024-01-17T18:55:11.538" v="3132" actId="2165"/>
          <ac:graphicFrameMkLst>
            <pc:docMk/>
            <pc:sldMk cId="1420996708" sldId="286"/>
            <ac:graphicFrameMk id="4" creationId="{A0F026C8-3612-57B6-CC0E-BBD250241006}"/>
          </ac:graphicFrameMkLst>
        </pc:graphicFrameChg>
      </pc:sldChg>
      <pc:sldChg chg="modSp mod">
        <pc:chgData name="Laurie Hazard" userId="71b497eb-3eb3-47bd-8872-e714f38e3320" providerId="ADAL" clId="{3DF6D489-D51E-494D-8875-543145AFFEB7}" dt="2024-01-04T19:10:34.314" v="2841" actId="14100"/>
        <pc:sldMkLst>
          <pc:docMk/>
          <pc:sldMk cId="4110556799" sldId="287"/>
        </pc:sldMkLst>
        <pc:spChg chg="mod">
          <ac:chgData name="Laurie Hazard" userId="71b497eb-3eb3-47bd-8872-e714f38e3320" providerId="ADAL" clId="{3DF6D489-D51E-494D-8875-543145AFFEB7}" dt="2024-01-04T19:10:34.314" v="2841" actId="14100"/>
          <ac:spMkLst>
            <pc:docMk/>
            <pc:sldMk cId="4110556799" sldId="287"/>
            <ac:spMk id="5" creationId="{A03DCA26-03D7-D492-6511-05567FFA416F}"/>
          </ac:spMkLst>
        </pc:spChg>
        <pc:graphicFrameChg chg="mod">
          <ac:chgData name="Laurie Hazard" userId="71b497eb-3eb3-47bd-8872-e714f38e3320" providerId="ADAL" clId="{3DF6D489-D51E-494D-8875-543145AFFEB7}" dt="2024-01-04T19:10:21.165" v="2839" actId="1036"/>
          <ac:graphicFrameMkLst>
            <pc:docMk/>
            <pc:sldMk cId="4110556799" sldId="287"/>
            <ac:graphicFrameMk id="4" creationId="{FE820212-4BB9-7B7A-285D-B72ACC3A5610}"/>
          </ac:graphicFrameMkLst>
        </pc:graphicFrameChg>
      </pc:sldChg>
      <pc:sldChg chg="addSp delSp modSp mod">
        <pc:chgData name="Laurie Hazard" userId="71b497eb-3eb3-47bd-8872-e714f38e3320" providerId="ADAL" clId="{3DF6D489-D51E-494D-8875-543145AFFEB7}" dt="2024-01-03T16:51:46.795" v="91" actId="14100"/>
        <pc:sldMkLst>
          <pc:docMk/>
          <pc:sldMk cId="2958612664" sldId="292"/>
        </pc:sldMkLst>
        <pc:spChg chg="add del mod">
          <ac:chgData name="Laurie Hazard" userId="71b497eb-3eb3-47bd-8872-e714f38e3320" providerId="ADAL" clId="{3DF6D489-D51E-494D-8875-543145AFFEB7}" dt="2024-01-03T16:51:38.650" v="89"/>
          <ac:spMkLst>
            <pc:docMk/>
            <pc:sldMk cId="2958612664" sldId="292"/>
            <ac:spMk id="2" creationId="{A5798FF8-0957-00D3-D914-204009A3BA50}"/>
          </ac:spMkLst>
        </pc:spChg>
        <pc:spChg chg="mod">
          <ac:chgData name="Laurie Hazard" userId="71b497eb-3eb3-47bd-8872-e714f38e3320" providerId="ADAL" clId="{3DF6D489-D51E-494D-8875-543145AFFEB7}" dt="2024-01-03T16:49:14.583" v="87" actId="20577"/>
          <ac:spMkLst>
            <pc:docMk/>
            <pc:sldMk cId="2958612664" sldId="292"/>
            <ac:spMk id="6" creationId="{92011EBE-5943-4ECB-851F-2AF3FE429D3C}"/>
          </ac:spMkLst>
        </pc:spChg>
        <pc:picChg chg="add mod">
          <ac:chgData name="Laurie Hazard" userId="71b497eb-3eb3-47bd-8872-e714f38e3320" providerId="ADAL" clId="{3DF6D489-D51E-494D-8875-543145AFFEB7}" dt="2024-01-03T16:51:46.795" v="91" actId="14100"/>
          <ac:picMkLst>
            <pc:docMk/>
            <pc:sldMk cId="2958612664" sldId="292"/>
            <ac:picMk id="1026" creationId="{7EA76315-0764-5F8B-D622-2C1E5E851C8C}"/>
          </ac:picMkLst>
        </pc:picChg>
        <pc:picChg chg="del">
          <ac:chgData name="Laurie Hazard" userId="71b497eb-3eb3-47bd-8872-e714f38e3320" providerId="ADAL" clId="{3DF6D489-D51E-494D-8875-543145AFFEB7}" dt="2024-01-03T16:51:32.649" v="88" actId="478"/>
          <ac:picMkLst>
            <pc:docMk/>
            <pc:sldMk cId="2958612664" sldId="292"/>
            <ac:picMk id="1028" creationId="{E450B2B6-7340-4A13-A38C-A671C53A22F5}"/>
          </ac:picMkLst>
        </pc:picChg>
      </pc:sldChg>
      <pc:sldChg chg="addSp delSp modSp add mod">
        <pc:chgData name="Laurie Hazard" userId="71b497eb-3eb3-47bd-8872-e714f38e3320" providerId="ADAL" clId="{3DF6D489-D51E-494D-8875-543145AFFEB7}" dt="2024-01-04T12:56:08.751" v="2545" actId="2711"/>
        <pc:sldMkLst>
          <pc:docMk/>
          <pc:sldMk cId="2913900910" sldId="293"/>
        </pc:sldMkLst>
        <pc:spChg chg="mod">
          <ac:chgData name="Laurie Hazard" userId="71b497eb-3eb3-47bd-8872-e714f38e3320" providerId="ADAL" clId="{3DF6D489-D51E-494D-8875-543145AFFEB7}" dt="2024-01-03T17:25:21.163" v="615" actId="1076"/>
          <ac:spMkLst>
            <pc:docMk/>
            <pc:sldMk cId="2913900910" sldId="293"/>
            <ac:spMk id="5" creationId="{06ABC6F7-5FFA-D0A9-6B78-5EB8172D18E3}"/>
          </ac:spMkLst>
        </pc:spChg>
        <pc:graphicFrameChg chg="del">
          <ac:chgData name="Laurie Hazard" userId="71b497eb-3eb3-47bd-8872-e714f38e3320" providerId="ADAL" clId="{3DF6D489-D51E-494D-8875-543145AFFEB7}" dt="2024-01-03T17:19:03.648" v="328" actId="478"/>
          <ac:graphicFrameMkLst>
            <pc:docMk/>
            <pc:sldMk cId="2913900910" sldId="293"/>
            <ac:graphicFrameMk id="4" creationId="{A0F026C8-3612-57B6-CC0E-BBD250241006}"/>
          </ac:graphicFrameMkLst>
        </pc:graphicFrameChg>
        <pc:graphicFrameChg chg="add mod modGraphic">
          <ac:chgData name="Laurie Hazard" userId="71b497eb-3eb3-47bd-8872-e714f38e3320" providerId="ADAL" clId="{3DF6D489-D51E-494D-8875-543145AFFEB7}" dt="2024-01-04T12:56:08.751" v="2545" actId="2711"/>
          <ac:graphicFrameMkLst>
            <pc:docMk/>
            <pc:sldMk cId="2913900910" sldId="293"/>
            <ac:graphicFrameMk id="6" creationId="{923CD37F-3B8A-E211-B852-659C7F5F5BDD}"/>
          </ac:graphicFrameMkLst>
        </pc:graphicFrameChg>
      </pc:sldChg>
      <pc:sldChg chg="modSp add mod">
        <pc:chgData name="Laurie Hazard" userId="71b497eb-3eb3-47bd-8872-e714f38e3320" providerId="ADAL" clId="{3DF6D489-D51E-494D-8875-543145AFFEB7}" dt="2024-01-04T12:57:31.729" v="2599" actId="2711"/>
        <pc:sldMkLst>
          <pc:docMk/>
          <pc:sldMk cId="3007065286" sldId="294"/>
        </pc:sldMkLst>
        <pc:spChg chg="mod">
          <ac:chgData name="Laurie Hazard" userId="71b497eb-3eb3-47bd-8872-e714f38e3320" providerId="ADAL" clId="{3DF6D489-D51E-494D-8875-543145AFFEB7}" dt="2024-01-04T12:57:25.967" v="2598" actId="1076"/>
          <ac:spMkLst>
            <pc:docMk/>
            <pc:sldMk cId="3007065286" sldId="294"/>
            <ac:spMk id="5" creationId="{06ABC6F7-5FFA-D0A9-6B78-5EB8172D18E3}"/>
          </ac:spMkLst>
        </pc:spChg>
        <pc:graphicFrameChg chg="mod modGraphic">
          <ac:chgData name="Laurie Hazard" userId="71b497eb-3eb3-47bd-8872-e714f38e3320" providerId="ADAL" clId="{3DF6D489-D51E-494D-8875-543145AFFEB7}" dt="2024-01-04T12:57:31.729" v="2599" actId="2711"/>
          <ac:graphicFrameMkLst>
            <pc:docMk/>
            <pc:sldMk cId="3007065286" sldId="294"/>
            <ac:graphicFrameMk id="6" creationId="{923CD37F-3B8A-E211-B852-659C7F5F5BDD}"/>
          </ac:graphicFrameMkLst>
        </pc:graphicFrameChg>
      </pc:sldChg>
      <pc:sldChg chg="modSp add mod">
        <pc:chgData name="Laurie Hazard" userId="71b497eb-3eb3-47bd-8872-e714f38e3320" providerId="ADAL" clId="{3DF6D489-D51E-494D-8875-543145AFFEB7}" dt="2024-01-04T12:58:36.604" v="2632" actId="20577"/>
        <pc:sldMkLst>
          <pc:docMk/>
          <pc:sldMk cId="3561787856" sldId="295"/>
        </pc:sldMkLst>
        <pc:spChg chg="mod">
          <ac:chgData name="Laurie Hazard" userId="71b497eb-3eb3-47bd-8872-e714f38e3320" providerId="ADAL" clId="{3DF6D489-D51E-494D-8875-543145AFFEB7}" dt="2024-01-04T12:58:36.604" v="2632" actId="20577"/>
          <ac:spMkLst>
            <pc:docMk/>
            <pc:sldMk cId="3561787856" sldId="295"/>
            <ac:spMk id="5" creationId="{06ABC6F7-5FFA-D0A9-6B78-5EB8172D18E3}"/>
          </ac:spMkLst>
        </pc:spChg>
        <pc:graphicFrameChg chg="mod modGraphic">
          <ac:chgData name="Laurie Hazard" userId="71b497eb-3eb3-47bd-8872-e714f38e3320" providerId="ADAL" clId="{3DF6D489-D51E-494D-8875-543145AFFEB7}" dt="2024-01-04T12:58:24.787" v="2615" actId="1076"/>
          <ac:graphicFrameMkLst>
            <pc:docMk/>
            <pc:sldMk cId="3561787856" sldId="295"/>
            <ac:graphicFrameMk id="6" creationId="{923CD37F-3B8A-E211-B852-659C7F5F5BDD}"/>
          </ac:graphicFrameMkLst>
        </pc:graphicFrameChg>
      </pc:sldChg>
      <pc:sldChg chg="modSp new mod">
        <pc:chgData name="Laurie Hazard" userId="71b497eb-3eb3-47bd-8872-e714f38e3320" providerId="ADAL" clId="{3DF6D489-D51E-494D-8875-543145AFFEB7}" dt="2024-01-04T18:44:56.506" v="2691" actId="20577"/>
        <pc:sldMkLst>
          <pc:docMk/>
          <pc:sldMk cId="3392257844" sldId="296"/>
        </pc:sldMkLst>
        <pc:spChg chg="mod">
          <ac:chgData name="Laurie Hazard" userId="71b497eb-3eb3-47bd-8872-e714f38e3320" providerId="ADAL" clId="{3DF6D489-D51E-494D-8875-543145AFFEB7}" dt="2024-01-04T18:41:42.358" v="2637" actId="1076"/>
          <ac:spMkLst>
            <pc:docMk/>
            <pc:sldMk cId="3392257844" sldId="296"/>
            <ac:spMk id="2" creationId="{EFD7D321-06CE-5814-05C9-0020EA1C435E}"/>
          </ac:spMkLst>
        </pc:spChg>
        <pc:spChg chg="mod">
          <ac:chgData name="Laurie Hazard" userId="71b497eb-3eb3-47bd-8872-e714f38e3320" providerId="ADAL" clId="{3DF6D489-D51E-494D-8875-543145AFFEB7}" dt="2024-01-04T18:44:56.506" v="2691" actId="20577"/>
          <ac:spMkLst>
            <pc:docMk/>
            <pc:sldMk cId="3392257844" sldId="296"/>
            <ac:spMk id="3" creationId="{2DE1E017-CF3E-429E-90E9-3E157044F9EE}"/>
          </ac:spMkLst>
        </pc:spChg>
      </pc:sldChg>
      <pc:sldChg chg="add">
        <pc:chgData name="Laurie Hazard" userId="71b497eb-3eb3-47bd-8872-e714f38e3320" providerId="ADAL" clId="{3DF6D489-D51E-494D-8875-543145AFFEB7}" dt="2024-01-04T18:51:19.439" v="2702" actId="2890"/>
        <pc:sldMkLst>
          <pc:docMk/>
          <pc:sldMk cId="3093618558" sldId="297"/>
        </pc:sldMkLst>
      </pc:sldChg>
      <pc:sldChg chg="addSp delSp modSp add mod ord">
        <pc:chgData name="Laurie Hazard" userId="71b497eb-3eb3-47bd-8872-e714f38e3320" providerId="ADAL" clId="{3DF6D489-D51E-494D-8875-543145AFFEB7}" dt="2024-01-17T19:33:49.257" v="3676" actId="20577"/>
        <pc:sldMkLst>
          <pc:docMk/>
          <pc:sldMk cId="1473400372" sldId="298"/>
        </pc:sldMkLst>
        <pc:spChg chg="add mod">
          <ac:chgData name="Laurie Hazard" userId="71b497eb-3eb3-47bd-8872-e714f38e3320" providerId="ADAL" clId="{3DF6D489-D51E-494D-8875-543145AFFEB7}" dt="2024-01-17T19:27:46.931" v="3159" actId="478"/>
          <ac:spMkLst>
            <pc:docMk/>
            <pc:sldMk cId="1473400372" sldId="298"/>
            <ac:spMk id="2" creationId="{F31A3DF8-FE85-D07D-5CB5-106F660175A6}"/>
          </ac:spMkLst>
        </pc:spChg>
        <pc:spChg chg="mod">
          <ac:chgData name="Laurie Hazard" userId="71b497eb-3eb3-47bd-8872-e714f38e3320" providerId="ADAL" clId="{3DF6D489-D51E-494D-8875-543145AFFEB7}" dt="2024-01-17T19:27:43.535" v="3158" actId="20577"/>
          <ac:spMkLst>
            <pc:docMk/>
            <pc:sldMk cId="1473400372" sldId="298"/>
            <ac:spMk id="5" creationId="{2B705DAB-98B6-4941-8379-CE94E566BECD}"/>
          </ac:spMkLst>
        </pc:spChg>
        <pc:spChg chg="add del">
          <ac:chgData name="Laurie Hazard" userId="71b497eb-3eb3-47bd-8872-e714f38e3320" providerId="ADAL" clId="{3DF6D489-D51E-494D-8875-543145AFFEB7}" dt="2024-01-17T19:28:06.925" v="3164" actId="478"/>
          <ac:spMkLst>
            <pc:docMk/>
            <pc:sldMk cId="1473400372" sldId="298"/>
            <ac:spMk id="6" creationId="{92011EBE-5943-4ECB-851F-2AF3FE429D3C}"/>
          </ac:spMkLst>
        </pc:spChg>
        <pc:spChg chg="add del mod">
          <ac:chgData name="Laurie Hazard" userId="71b497eb-3eb3-47bd-8872-e714f38e3320" providerId="ADAL" clId="{3DF6D489-D51E-494D-8875-543145AFFEB7}" dt="2024-01-17T19:27:58.277" v="3161" actId="478"/>
          <ac:spMkLst>
            <pc:docMk/>
            <pc:sldMk cId="1473400372" sldId="298"/>
            <ac:spMk id="8" creationId="{0366B9EA-BD4D-6A2E-ED20-99846AFFFDC9}"/>
          </ac:spMkLst>
        </pc:spChg>
        <pc:spChg chg="add mod">
          <ac:chgData name="Laurie Hazard" userId="71b497eb-3eb3-47bd-8872-e714f38e3320" providerId="ADAL" clId="{3DF6D489-D51E-494D-8875-543145AFFEB7}" dt="2024-01-17T19:33:49.257" v="3676" actId="20577"/>
          <ac:spMkLst>
            <pc:docMk/>
            <pc:sldMk cId="1473400372" sldId="298"/>
            <ac:spMk id="9" creationId="{9FB3F1B4-C6F5-A5D8-BA84-B1494E3FBD30}"/>
          </ac:spMkLst>
        </pc:spChg>
        <pc:spChg chg="add del mod">
          <ac:chgData name="Laurie Hazard" userId="71b497eb-3eb3-47bd-8872-e714f38e3320" providerId="ADAL" clId="{3DF6D489-D51E-494D-8875-543145AFFEB7}" dt="2024-01-17T19:28:09.568" v="3165" actId="478"/>
          <ac:spMkLst>
            <pc:docMk/>
            <pc:sldMk cId="1473400372" sldId="298"/>
            <ac:spMk id="11" creationId="{6E1334DB-D1A5-5C81-DD9F-4C1F34A51586}"/>
          </ac:spMkLst>
        </pc:spChg>
        <pc:picChg chg="add del">
          <ac:chgData name="Laurie Hazard" userId="71b497eb-3eb3-47bd-8872-e714f38e3320" providerId="ADAL" clId="{3DF6D489-D51E-494D-8875-543145AFFEB7}" dt="2024-01-17T19:28:01.470" v="3163" actId="478"/>
          <ac:picMkLst>
            <pc:docMk/>
            <pc:sldMk cId="1473400372" sldId="298"/>
            <ac:picMk id="1026" creationId="{7EA76315-0764-5F8B-D622-2C1E5E851C8C}"/>
          </ac:picMkLst>
        </pc:picChg>
      </pc:sldChg>
      <pc:sldChg chg="addSp delSp add del setBg delDesignElem">
        <pc:chgData name="Laurie Hazard" userId="71b497eb-3eb3-47bd-8872-e714f38e3320" providerId="ADAL" clId="{3DF6D489-D51E-494D-8875-543145AFFEB7}" dt="2024-01-17T19:27:30.100" v="3137"/>
        <pc:sldMkLst>
          <pc:docMk/>
          <pc:sldMk cId="2495742180" sldId="298"/>
        </pc:sldMkLst>
        <pc:spChg chg="add del">
          <ac:chgData name="Laurie Hazard" userId="71b497eb-3eb3-47bd-8872-e714f38e3320" providerId="ADAL" clId="{3DF6D489-D51E-494D-8875-543145AFFEB7}" dt="2024-01-17T19:27:30.100" v="3137"/>
          <ac:spMkLst>
            <pc:docMk/>
            <pc:sldMk cId="2495742180" sldId="298"/>
            <ac:spMk id="1033" creationId="{81AEB8A9-B768-4E30-BA55-D919E6687343}"/>
          </ac:spMkLst>
        </pc:spChg>
      </pc:sldChg>
      <pc:sldChg chg="new del">
        <pc:chgData name="Laurie Hazard" userId="71b497eb-3eb3-47bd-8872-e714f38e3320" providerId="ADAL" clId="{3DF6D489-D51E-494D-8875-543145AFFEB7}" dt="2024-01-17T19:27:24.400" v="3134" actId="680"/>
        <pc:sldMkLst>
          <pc:docMk/>
          <pc:sldMk cId="3575632175" sldId="298"/>
        </pc:sldMkLst>
      </pc:sldChg>
      <pc:sldChg chg="addSp delSp modSp new mod">
        <pc:chgData name="Laurie Hazard" userId="71b497eb-3eb3-47bd-8872-e714f38e3320" providerId="ADAL" clId="{3DF6D489-D51E-494D-8875-543145AFFEB7}" dt="2024-02-13T13:15:19.132" v="3939" actId="1076"/>
        <pc:sldMkLst>
          <pc:docMk/>
          <pc:sldMk cId="2176408981" sldId="299"/>
        </pc:sldMkLst>
        <pc:picChg chg="add del mod">
          <ac:chgData name="Laurie Hazard" userId="71b497eb-3eb3-47bd-8872-e714f38e3320" providerId="ADAL" clId="{3DF6D489-D51E-494D-8875-543145AFFEB7}" dt="2024-02-13T13:14:20.335" v="3933" actId="478"/>
          <ac:picMkLst>
            <pc:docMk/>
            <pc:sldMk cId="2176408981" sldId="299"/>
            <ac:picMk id="5" creationId="{B876D696-2D95-D4E8-DF45-D3AF76D8BE4A}"/>
          </ac:picMkLst>
        </pc:picChg>
        <pc:picChg chg="add mod">
          <ac:chgData name="Laurie Hazard" userId="71b497eb-3eb3-47bd-8872-e714f38e3320" providerId="ADAL" clId="{3DF6D489-D51E-494D-8875-543145AFFEB7}" dt="2024-02-13T13:15:19.132" v="3939" actId="1076"/>
          <ac:picMkLst>
            <pc:docMk/>
            <pc:sldMk cId="2176408981" sldId="299"/>
            <ac:picMk id="7" creationId="{49B1D577-31EE-8A54-F521-4EACFA6C70ED}"/>
          </ac:picMkLst>
        </pc:picChg>
      </pc:sldChg>
      <pc:sldChg chg="addSp modSp new mod">
        <pc:chgData name="Laurie Hazard" userId="71b497eb-3eb3-47bd-8872-e714f38e3320" providerId="ADAL" clId="{3DF6D489-D51E-494D-8875-543145AFFEB7}" dt="2024-02-13T13:31:24.537" v="4632" actId="14100"/>
        <pc:sldMkLst>
          <pc:docMk/>
          <pc:sldMk cId="3946750669" sldId="300"/>
        </pc:sldMkLst>
        <pc:spChg chg="mod">
          <ac:chgData name="Laurie Hazard" userId="71b497eb-3eb3-47bd-8872-e714f38e3320" providerId="ADAL" clId="{3DF6D489-D51E-494D-8875-543145AFFEB7}" dt="2024-02-13T13:22:10.298" v="4615" actId="20577"/>
          <ac:spMkLst>
            <pc:docMk/>
            <pc:sldMk cId="3946750669" sldId="300"/>
            <ac:spMk id="2" creationId="{9B55A9DC-DC0D-3B96-E073-495EAE3CA5B8}"/>
          </ac:spMkLst>
        </pc:spChg>
        <pc:spChg chg="mod">
          <ac:chgData name="Laurie Hazard" userId="71b497eb-3eb3-47bd-8872-e714f38e3320" providerId="ADAL" clId="{3DF6D489-D51E-494D-8875-543145AFFEB7}" dt="2024-02-13T13:31:24.537" v="4632" actId="14100"/>
          <ac:spMkLst>
            <pc:docMk/>
            <pc:sldMk cId="3946750669" sldId="300"/>
            <ac:spMk id="3" creationId="{5611B8AE-1BFD-F05D-5F6F-E7921379F5E2}"/>
          </ac:spMkLst>
        </pc:spChg>
        <pc:picChg chg="add mod">
          <ac:chgData name="Laurie Hazard" userId="71b497eb-3eb3-47bd-8872-e714f38e3320" providerId="ADAL" clId="{3DF6D489-D51E-494D-8875-543145AFFEB7}" dt="2024-02-13T13:31:23.916" v="4631" actId="1076"/>
          <ac:picMkLst>
            <pc:docMk/>
            <pc:sldMk cId="3946750669" sldId="300"/>
            <ac:picMk id="1026" creationId="{241D47C8-9EDE-DE8C-E3DD-594960D8FDA0}"/>
          </ac:picMkLst>
        </pc:picChg>
      </pc:sldChg>
      <pc:sldChg chg="addSp delSp modSp new mod modClrScheme chgLayout">
        <pc:chgData name="Laurie Hazard" userId="71b497eb-3eb3-47bd-8872-e714f38e3320" providerId="ADAL" clId="{3DF6D489-D51E-494D-8875-543145AFFEB7}" dt="2024-02-13T13:52:56.489" v="4771" actId="208"/>
        <pc:sldMkLst>
          <pc:docMk/>
          <pc:sldMk cId="4094429922" sldId="301"/>
        </pc:sldMkLst>
        <pc:spChg chg="mod ord">
          <ac:chgData name="Laurie Hazard" userId="71b497eb-3eb3-47bd-8872-e714f38e3320" providerId="ADAL" clId="{3DF6D489-D51E-494D-8875-543145AFFEB7}" dt="2024-02-13T13:36:38.687" v="4654" actId="700"/>
          <ac:spMkLst>
            <pc:docMk/>
            <pc:sldMk cId="4094429922" sldId="301"/>
            <ac:spMk id="2" creationId="{BB8FA627-7FD3-24ED-BB4B-14BDD5F7D936}"/>
          </ac:spMkLst>
        </pc:spChg>
        <pc:spChg chg="mod ord">
          <ac:chgData name="Laurie Hazard" userId="71b497eb-3eb3-47bd-8872-e714f38e3320" providerId="ADAL" clId="{3DF6D489-D51E-494D-8875-543145AFFEB7}" dt="2024-02-13T13:36:38.687" v="4654" actId="700"/>
          <ac:spMkLst>
            <pc:docMk/>
            <pc:sldMk cId="4094429922" sldId="301"/>
            <ac:spMk id="3" creationId="{C6729740-B9CB-1D82-A475-2F13675021BB}"/>
          </ac:spMkLst>
        </pc:spChg>
        <pc:spChg chg="add mod ord">
          <ac:chgData name="Laurie Hazard" userId="71b497eb-3eb3-47bd-8872-e714f38e3320" providerId="ADAL" clId="{3DF6D489-D51E-494D-8875-543145AFFEB7}" dt="2024-02-13T13:36:49.215" v="4672" actId="20577"/>
          <ac:spMkLst>
            <pc:docMk/>
            <pc:sldMk cId="4094429922" sldId="301"/>
            <ac:spMk id="8" creationId="{6375F1F4-A3DF-0BDA-C6BA-3BE263C2F70D}"/>
          </ac:spMkLst>
        </pc:spChg>
        <pc:spChg chg="add mod">
          <ac:chgData name="Laurie Hazard" userId="71b497eb-3eb3-47bd-8872-e714f38e3320" providerId="ADAL" clId="{3DF6D489-D51E-494D-8875-543145AFFEB7}" dt="2024-02-13T13:37:55.052" v="4764" actId="113"/>
          <ac:spMkLst>
            <pc:docMk/>
            <pc:sldMk cId="4094429922" sldId="301"/>
            <ac:spMk id="9" creationId="{7CDCBED4-A6D3-3AEB-821E-F1DCF6461875}"/>
          </ac:spMkLst>
        </pc:spChg>
        <pc:picChg chg="add mod">
          <ac:chgData name="Laurie Hazard" userId="71b497eb-3eb3-47bd-8872-e714f38e3320" providerId="ADAL" clId="{3DF6D489-D51E-494D-8875-543145AFFEB7}" dt="2024-02-13T13:36:56.026" v="4675" actId="1076"/>
          <ac:picMkLst>
            <pc:docMk/>
            <pc:sldMk cId="4094429922" sldId="301"/>
            <ac:picMk id="5" creationId="{886EF81E-4915-DF5B-E161-EB792A22F121}"/>
          </ac:picMkLst>
        </pc:picChg>
        <pc:picChg chg="add del mod">
          <ac:chgData name="Laurie Hazard" userId="71b497eb-3eb3-47bd-8872-e714f38e3320" providerId="ADAL" clId="{3DF6D489-D51E-494D-8875-543145AFFEB7}" dt="2024-02-13T13:52:50.063" v="4767" actId="478"/>
          <ac:picMkLst>
            <pc:docMk/>
            <pc:sldMk cId="4094429922" sldId="301"/>
            <ac:picMk id="7" creationId="{F8B5AD6D-C969-7340-F6AA-3BAF02B5C331}"/>
          </ac:picMkLst>
        </pc:picChg>
        <pc:picChg chg="add mod">
          <ac:chgData name="Laurie Hazard" userId="71b497eb-3eb3-47bd-8872-e714f38e3320" providerId="ADAL" clId="{3DF6D489-D51E-494D-8875-543145AFFEB7}" dt="2024-02-13T13:52:56.489" v="4771" actId="208"/>
          <ac:picMkLst>
            <pc:docMk/>
            <pc:sldMk cId="4094429922" sldId="301"/>
            <ac:picMk id="11" creationId="{F21A248D-4A87-84B4-B6CB-E0429F29A440}"/>
          </ac:picMkLst>
        </pc:picChg>
      </pc:sldChg>
      <pc:sldChg chg="addSp delSp modSp add mod">
        <pc:chgData name="Laurie Hazard" userId="71b497eb-3eb3-47bd-8872-e714f38e3320" providerId="ADAL" clId="{3DF6D489-D51E-494D-8875-543145AFFEB7}" dt="2024-02-13T13:57:42.229" v="4779" actId="13926"/>
        <pc:sldMkLst>
          <pc:docMk/>
          <pc:sldMk cId="2400008454" sldId="302"/>
        </pc:sldMkLst>
        <pc:spChg chg="mod">
          <ac:chgData name="Laurie Hazard" userId="71b497eb-3eb3-47bd-8872-e714f38e3320" providerId="ADAL" clId="{3DF6D489-D51E-494D-8875-543145AFFEB7}" dt="2024-02-13T13:57:42.229" v="4779" actId="13926"/>
          <ac:spMkLst>
            <pc:docMk/>
            <pc:sldMk cId="2400008454" sldId="302"/>
            <ac:spMk id="3" creationId="{027C7C59-4988-561A-B851-B686C2CB876A}"/>
          </ac:spMkLst>
        </pc:spChg>
        <pc:picChg chg="add del">
          <ac:chgData name="Laurie Hazard" userId="71b497eb-3eb3-47bd-8872-e714f38e3320" providerId="ADAL" clId="{3DF6D489-D51E-494D-8875-543145AFFEB7}" dt="2024-02-13T13:57:14.274" v="4774" actId="478"/>
          <ac:picMkLst>
            <pc:docMk/>
            <pc:sldMk cId="2400008454" sldId="302"/>
            <ac:picMk id="7" creationId="{A46BFDDD-24B2-8888-9462-D70E00E88613}"/>
          </ac:picMkLst>
        </pc:picChg>
      </pc:sldChg>
      <pc:sldChg chg="new">
        <pc:chgData name="Laurie Hazard" userId="71b497eb-3eb3-47bd-8872-e714f38e3320" providerId="ADAL" clId="{3DF6D489-D51E-494D-8875-543145AFFEB7}" dt="2024-02-13T13:58:26.426" v="4780" actId="680"/>
        <pc:sldMkLst>
          <pc:docMk/>
          <pc:sldMk cId="3092939026" sldId="30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6BA91-0BA2-4281-9890-D23DE4A969BA}" type="doc">
      <dgm:prSet loTypeId="urn:microsoft.com/office/officeart/2005/8/layout/hChevron3" loCatId="process" qsTypeId="urn:microsoft.com/office/officeart/2005/8/quickstyle/simple1" qsCatId="simple" csTypeId="urn:microsoft.com/office/officeart/2005/8/colors/accent1_3" csCatId="accent1" phldr="1"/>
      <dgm:spPr/>
    </dgm:pt>
    <dgm:pt modelId="{16C27630-F6F0-4EC8-A08D-CA2A93351844}">
      <dgm:prSet phldrT="[Text]"/>
      <dgm:spPr/>
      <dgm:t>
        <a:bodyPr/>
        <a:lstStyle/>
        <a:p>
          <a:r>
            <a:rPr lang="en-US" dirty="0"/>
            <a:t>Level 0</a:t>
          </a:r>
        </a:p>
      </dgm:t>
    </dgm:pt>
    <dgm:pt modelId="{0150ECAF-C762-4D15-803C-233B060ED120}" type="parTrans" cxnId="{C3CDE801-1B6B-48EB-A45B-DE7D9F78A1F3}">
      <dgm:prSet/>
      <dgm:spPr/>
      <dgm:t>
        <a:bodyPr/>
        <a:lstStyle/>
        <a:p>
          <a:endParaRPr lang="en-US"/>
        </a:p>
      </dgm:t>
    </dgm:pt>
    <dgm:pt modelId="{94A288B4-6E54-47B4-83FE-B7EB7758909C}" type="sibTrans" cxnId="{C3CDE801-1B6B-48EB-A45B-DE7D9F78A1F3}">
      <dgm:prSet/>
      <dgm:spPr/>
      <dgm:t>
        <a:bodyPr/>
        <a:lstStyle/>
        <a:p>
          <a:endParaRPr lang="en-US"/>
        </a:p>
      </dgm:t>
    </dgm:pt>
    <dgm:pt modelId="{BCE5267E-CAD2-4CA6-A1F6-37FAD5F2449B}">
      <dgm:prSet phldrT="[Text]"/>
      <dgm:spPr/>
      <dgm:t>
        <a:bodyPr/>
        <a:lstStyle/>
        <a:p>
          <a:r>
            <a:rPr lang="en-US" dirty="0"/>
            <a:t>Level 1</a:t>
          </a:r>
        </a:p>
      </dgm:t>
    </dgm:pt>
    <dgm:pt modelId="{3D7B4CFB-003F-4542-B4F2-443B887CF9A3}" type="parTrans" cxnId="{D513036A-FBD3-46B7-B4A1-32917504D2FF}">
      <dgm:prSet/>
      <dgm:spPr/>
      <dgm:t>
        <a:bodyPr/>
        <a:lstStyle/>
        <a:p>
          <a:endParaRPr lang="en-US"/>
        </a:p>
      </dgm:t>
    </dgm:pt>
    <dgm:pt modelId="{0F13CAE4-1E82-44FA-BB03-0E08C80D7A01}" type="sibTrans" cxnId="{D513036A-FBD3-46B7-B4A1-32917504D2FF}">
      <dgm:prSet/>
      <dgm:spPr/>
      <dgm:t>
        <a:bodyPr/>
        <a:lstStyle/>
        <a:p>
          <a:endParaRPr lang="en-US"/>
        </a:p>
      </dgm:t>
    </dgm:pt>
    <dgm:pt modelId="{6F913628-469F-434A-A37F-1E73C8B9C79C}">
      <dgm:prSet phldrT="[Text]"/>
      <dgm:spPr/>
      <dgm:t>
        <a:bodyPr/>
        <a:lstStyle/>
        <a:p>
          <a:r>
            <a:rPr lang="en-US" dirty="0"/>
            <a:t>Level 2</a:t>
          </a:r>
        </a:p>
      </dgm:t>
    </dgm:pt>
    <dgm:pt modelId="{5CD46C14-24EE-4E8D-A191-18C410A968E4}" type="parTrans" cxnId="{A165F12C-5911-4952-AB5D-B0DA875BA180}">
      <dgm:prSet/>
      <dgm:spPr/>
      <dgm:t>
        <a:bodyPr/>
        <a:lstStyle/>
        <a:p>
          <a:endParaRPr lang="en-US"/>
        </a:p>
      </dgm:t>
    </dgm:pt>
    <dgm:pt modelId="{38B973B2-CDF5-4B9E-9F78-BD929C3AEC28}" type="sibTrans" cxnId="{A165F12C-5911-4952-AB5D-B0DA875BA180}">
      <dgm:prSet/>
      <dgm:spPr/>
      <dgm:t>
        <a:bodyPr/>
        <a:lstStyle/>
        <a:p>
          <a:endParaRPr lang="en-US"/>
        </a:p>
      </dgm:t>
    </dgm:pt>
    <dgm:pt modelId="{354EA4F9-7ABF-4A3C-BF2C-EAF42D963ED7}" type="pres">
      <dgm:prSet presAssocID="{0C26BA91-0BA2-4281-9890-D23DE4A969BA}" presName="Name0" presStyleCnt="0">
        <dgm:presLayoutVars>
          <dgm:dir/>
          <dgm:resizeHandles val="exact"/>
        </dgm:presLayoutVars>
      </dgm:prSet>
      <dgm:spPr/>
    </dgm:pt>
    <dgm:pt modelId="{4170E1C1-E9B8-4AEC-912E-A0CAF06B2A38}" type="pres">
      <dgm:prSet presAssocID="{16C27630-F6F0-4EC8-A08D-CA2A93351844}" presName="parTxOnly" presStyleLbl="node1" presStyleIdx="0" presStyleCnt="3">
        <dgm:presLayoutVars>
          <dgm:bulletEnabled val="1"/>
        </dgm:presLayoutVars>
      </dgm:prSet>
      <dgm:spPr/>
    </dgm:pt>
    <dgm:pt modelId="{6B5DA185-6FC5-44D0-9704-31000B6B5ECB}" type="pres">
      <dgm:prSet presAssocID="{94A288B4-6E54-47B4-83FE-B7EB7758909C}" presName="parSpace" presStyleCnt="0"/>
      <dgm:spPr/>
    </dgm:pt>
    <dgm:pt modelId="{E506BDEC-193E-468F-82F5-92AB9165E1AB}" type="pres">
      <dgm:prSet presAssocID="{BCE5267E-CAD2-4CA6-A1F6-37FAD5F2449B}" presName="parTxOnly" presStyleLbl="node1" presStyleIdx="1" presStyleCnt="3">
        <dgm:presLayoutVars>
          <dgm:bulletEnabled val="1"/>
        </dgm:presLayoutVars>
      </dgm:prSet>
      <dgm:spPr/>
    </dgm:pt>
    <dgm:pt modelId="{E3C2EB26-8BE7-4911-BA3D-5E552871C654}" type="pres">
      <dgm:prSet presAssocID="{0F13CAE4-1E82-44FA-BB03-0E08C80D7A01}" presName="parSpace" presStyleCnt="0"/>
      <dgm:spPr/>
    </dgm:pt>
    <dgm:pt modelId="{D4ED324D-9BDD-4CBC-86E9-B9AC06627B6E}" type="pres">
      <dgm:prSet presAssocID="{6F913628-469F-434A-A37F-1E73C8B9C79C}" presName="parTxOnly" presStyleLbl="node1" presStyleIdx="2" presStyleCnt="3">
        <dgm:presLayoutVars>
          <dgm:bulletEnabled val="1"/>
        </dgm:presLayoutVars>
      </dgm:prSet>
      <dgm:spPr/>
    </dgm:pt>
  </dgm:ptLst>
  <dgm:cxnLst>
    <dgm:cxn modelId="{C3CDE801-1B6B-48EB-A45B-DE7D9F78A1F3}" srcId="{0C26BA91-0BA2-4281-9890-D23DE4A969BA}" destId="{16C27630-F6F0-4EC8-A08D-CA2A93351844}" srcOrd="0" destOrd="0" parTransId="{0150ECAF-C762-4D15-803C-233B060ED120}" sibTransId="{94A288B4-6E54-47B4-83FE-B7EB7758909C}"/>
    <dgm:cxn modelId="{A165F12C-5911-4952-AB5D-B0DA875BA180}" srcId="{0C26BA91-0BA2-4281-9890-D23DE4A969BA}" destId="{6F913628-469F-434A-A37F-1E73C8B9C79C}" srcOrd="2" destOrd="0" parTransId="{5CD46C14-24EE-4E8D-A191-18C410A968E4}" sibTransId="{38B973B2-CDF5-4B9E-9F78-BD929C3AEC28}"/>
    <dgm:cxn modelId="{C90EED48-FBA7-4424-9F85-87EB5CA343BF}" type="presOf" srcId="{16C27630-F6F0-4EC8-A08D-CA2A93351844}" destId="{4170E1C1-E9B8-4AEC-912E-A0CAF06B2A38}" srcOrd="0" destOrd="0" presId="urn:microsoft.com/office/officeart/2005/8/layout/hChevron3"/>
    <dgm:cxn modelId="{D513036A-FBD3-46B7-B4A1-32917504D2FF}" srcId="{0C26BA91-0BA2-4281-9890-D23DE4A969BA}" destId="{BCE5267E-CAD2-4CA6-A1F6-37FAD5F2449B}" srcOrd="1" destOrd="0" parTransId="{3D7B4CFB-003F-4542-B4F2-443B887CF9A3}" sibTransId="{0F13CAE4-1E82-44FA-BB03-0E08C80D7A01}"/>
    <dgm:cxn modelId="{B89D3D6D-CA78-4E70-A17D-3411C1DFF8BD}" type="presOf" srcId="{BCE5267E-CAD2-4CA6-A1F6-37FAD5F2449B}" destId="{E506BDEC-193E-468F-82F5-92AB9165E1AB}" srcOrd="0" destOrd="0" presId="urn:microsoft.com/office/officeart/2005/8/layout/hChevron3"/>
    <dgm:cxn modelId="{95660183-5C46-4577-B34D-ED3851827490}" type="presOf" srcId="{6F913628-469F-434A-A37F-1E73C8B9C79C}" destId="{D4ED324D-9BDD-4CBC-86E9-B9AC06627B6E}" srcOrd="0" destOrd="0" presId="urn:microsoft.com/office/officeart/2005/8/layout/hChevron3"/>
    <dgm:cxn modelId="{170F67DB-D524-444A-80D0-9E6ADFC5C968}" type="presOf" srcId="{0C26BA91-0BA2-4281-9890-D23DE4A969BA}" destId="{354EA4F9-7ABF-4A3C-BF2C-EAF42D963ED7}" srcOrd="0" destOrd="0" presId="urn:microsoft.com/office/officeart/2005/8/layout/hChevron3"/>
    <dgm:cxn modelId="{864B80FB-F74C-463B-BD67-B77FAC153BFD}" type="presParOf" srcId="{354EA4F9-7ABF-4A3C-BF2C-EAF42D963ED7}" destId="{4170E1C1-E9B8-4AEC-912E-A0CAF06B2A38}" srcOrd="0" destOrd="0" presId="urn:microsoft.com/office/officeart/2005/8/layout/hChevron3"/>
    <dgm:cxn modelId="{1E9B6362-20C0-4CA8-B4C3-5C53276209B2}" type="presParOf" srcId="{354EA4F9-7ABF-4A3C-BF2C-EAF42D963ED7}" destId="{6B5DA185-6FC5-44D0-9704-31000B6B5ECB}" srcOrd="1" destOrd="0" presId="urn:microsoft.com/office/officeart/2005/8/layout/hChevron3"/>
    <dgm:cxn modelId="{A6A0D80F-B852-4A0C-9AF4-FB29D2D4D711}" type="presParOf" srcId="{354EA4F9-7ABF-4A3C-BF2C-EAF42D963ED7}" destId="{E506BDEC-193E-468F-82F5-92AB9165E1AB}" srcOrd="2" destOrd="0" presId="urn:microsoft.com/office/officeart/2005/8/layout/hChevron3"/>
    <dgm:cxn modelId="{E5E42D07-6A20-4027-BB4F-C3C184233940}" type="presParOf" srcId="{354EA4F9-7ABF-4A3C-BF2C-EAF42D963ED7}" destId="{E3C2EB26-8BE7-4911-BA3D-5E552871C654}" srcOrd="3" destOrd="0" presId="urn:microsoft.com/office/officeart/2005/8/layout/hChevron3"/>
    <dgm:cxn modelId="{BE64CDC3-A9D9-42D5-A22D-B012A4781961}" type="presParOf" srcId="{354EA4F9-7ABF-4A3C-BF2C-EAF42D963ED7}" destId="{D4ED324D-9BDD-4CBC-86E9-B9AC06627B6E}"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2F635E-41B3-497C-A788-61641CB84388}" type="doc">
      <dgm:prSet loTypeId="urn:microsoft.com/office/officeart/2005/8/layout/venn1" loCatId="relationship" qsTypeId="urn:microsoft.com/office/officeart/2005/8/quickstyle/simple1" qsCatId="simple" csTypeId="urn:microsoft.com/office/officeart/2005/8/colors/accent1_2" csCatId="accent1" phldr="1"/>
      <dgm:spPr/>
    </dgm:pt>
    <dgm:pt modelId="{C40CEC89-5997-485F-B61F-847739C26BC7}">
      <dgm:prSet phldrT="[Text]"/>
      <dgm:spPr>
        <a:solidFill>
          <a:srgbClr val="5B9BD5">
            <a:alpha val="50000"/>
          </a:srgbClr>
        </a:solidFill>
      </dgm:spPr>
      <dgm:t>
        <a:bodyPr/>
        <a:lstStyle/>
        <a:p>
          <a:r>
            <a:rPr lang="en-US" dirty="0"/>
            <a:t>SMS</a:t>
          </a:r>
        </a:p>
      </dgm:t>
    </dgm:pt>
    <dgm:pt modelId="{A57A84B5-65AE-4DB2-A2E8-45A28BAEC77B}" type="parTrans" cxnId="{71A72A48-4191-4720-AD28-D0816E0FB0C5}">
      <dgm:prSet/>
      <dgm:spPr/>
      <dgm:t>
        <a:bodyPr/>
        <a:lstStyle/>
        <a:p>
          <a:endParaRPr lang="en-US"/>
        </a:p>
      </dgm:t>
    </dgm:pt>
    <dgm:pt modelId="{33279ACB-C8B7-42CE-9A62-F169B04DFB12}" type="sibTrans" cxnId="{71A72A48-4191-4720-AD28-D0816E0FB0C5}">
      <dgm:prSet/>
      <dgm:spPr/>
      <dgm:t>
        <a:bodyPr/>
        <a:lstStyle/>
        <a:p>
          <a:endParaRPr lang="en-US"/>
        </a:p>
      </dgm:t>
    </dgm:pt>
    <dgm:pt modelId="{088C38EC-36E2-42B2-8C80-43854BA30B74}">
      <dgm:prSet phldrT="[Text]"/>
      <dgm:spPr>
        <a:solidFill>
          <a:srgbClr val="FF6699">
            <a:alpha val="50000"/>
          </a:srgbClr>
        </a:solidFill>
      </dgm:spPr>
      <dgm:t>
        <a:bodyPr/>
        <a:lstStyle/>
        <a:p>
          <a:r>
            <a:rPr lang="en-US" dirty="0"/>
            <a:t>Frontline</a:t>
          </a:r>
        </a:p>
      </dgm:t>
    </dgm:pt>
    <dgm:pt modelId="{906C725B-3B9F-4E2B-9AFB-0C9B5E69948E}" type="parTrans" cxnId="{65852984-1B6B-496F-AB96-7F42FCB2FBBB}">
      <dgm:prSet/>
      <dgm:spPr/>
      <dgm:t>
        <a:bodyPr/>
        <a:lstStyle/>
        <a:p>
          <a:endParaRPr lang="en-US"/>
        </a:p>
      </dgm:t>
    </dgm:pt>
    <dgm:pt modelId="{43BBD33B-74CD-4752-9E07-24B153BF086A}" type="sibTrans" cxnId="{65852984-1B6B-496F-AB96-7F42FCB2FBBB}">
      <dgm:prSet/>
      <dgm:spPr/>
      <dgm:t>
        <a:bodyPr/>
        <a:lstStyle/>
        <a:p>
          <a:endParaRPr lang="en-US"/>
        </a:p>
      </dgm:t>
    </dgm:pt>
    <dgm:pt modelId="{84E24BFD-0FF4-4858-9C1C-F733654530A8}">
      <dgm:prSet phldrT="[Text]"/>
      <dgm:spPr>
        <a:solidFill>
          <a:schemeClr val="accent4">
            <a:lumMod val="60000"/>
            <a:lumOff val="40000"/>
            <a:alpha val="50000"/>
          </a:schemeClr>
        </a:solidFill>
      </dgm:spPr>
      <dgm:t>
        <a:bodyPr/>
        <a:lstStyle/>
        <a:p>
          <a:r>
            <a:rPr lang="en-US" dirty="0" err="1"/>
            <a:t>Nutrikids</a:t>
          </a:r>
          <a:endParaRPr lang="en-US" dirty="0"/>
        </a:p>
      </dgm:t>
    </dgm:pt>
    <dgm:pt modelId="{2014707C-BBC6-4DFD-BE20-F5178839C868}" type="parTrans" cxnId="{93115C7D-A8BD-4437-B8AD-675041C5ED81}">
      <dgm:prSet/>
      <dgm:spPr/>
      <dgm:t>
        <a:bodyPr/>
        <a:lstStyle/>
        <a:p>
          <a:endParaRPr lang="en-US"/>
        </a:p>
      </dgm:t>
    </dgm:pt>
    <dgm:pt modelId="{0195EF18-9DEB-4D29-9216-998945FCEC2C}" type="sibTrans" cxnId="{93115C7D-A8BD-4437-B8AD-675041C5ED81}">
      <dgm:prSet/>
      <dgm:spPr/>
      <dgm:t>
        <a:bodyPr/>
        <a:lstStyle/>
        <a:p>
          <a:endParaRPr lang="en-US"/>
        </a:p>
      </dgm:t>
    </dgm:pt>
    <dgm:pt modelId="{5231EFCD-54D0-4EFD-A905-DC1E1836B139}" type="pres">
      <dgm:prSet presAssocID="{0B2F635E-41B3-497C-A788-61641CB84388}" presName="compositeShape" presStyleCnt="0">
        <dgm:presLayoutVars>
          <dgm:chMax val="7"/>
          <dgm:dir/>
          <dgm:resizeHandles val="exact"/>
        </dgm:presLayoutVars>
      </dgm:prSet>
      <dgm:spPr/>
    </dgm:pt>
    <dgm:pt modelId="{6C4335AA-1EA8-447E-A5B9-0FDD054E319B}" type="pres">
      <dgm:prSet presAssocID="{C40CEC89-5997-485F-B61F-847739C26BC7}" presName="circ1" presStyleLbl="vennNode1" presStyleIdx="0" presStyleCnt="3"/>
      <dgm:spPr/>
    </dgm:pt>
    <dgm:pt modelId="{4D7D7002-A0AB-4CA1-BF0A-67BE3036C533}" type="pres">
      <dgm:prSet presAssocID="{C40CEC89-5997-485F-B61F-847739C26BC7}" presName="circ1Tx" presStyleLbl="revTx" presStyleIdx="0" presStyleCnt="0">
        <dgm:presLayoutVars>
          <dgm:chMax val="0"/>
          <dgm:chPref val="0"/>
          <dgm:bulletEnabled val="1"/>
        </dgm:presLayoutVars>
      </dgm:prSet>
      <dgm:spPr/>
    </dgm:pt>
    <dgm:pt modelId="{9F21EC54-54EB-4AC7-9F04-2764D7D05011}" type="pres">
      <dgm:prSet presAssocID="{088C38EC-36E2-42B2-8C80-43854BA30B74}" presName="circ2" presStyleLbl="vennNode1" presStyleIdx="1" presStyleCnt="3"/>
      <dgm:spPr/>
    </dgm:pt>
    <dgm:pt modelId="{ACD2AF1C-FA00-403D-9267-826AE5A3163F}" type="pres">
      <dgm:prSet presAssocID="{088C38EC-36E2-42B2-8C80-43854BA30B74}" presName="circ2Tx" presStyleLbl="revTx" presStyleIdx="0" presStyleCnt="0">
        <dgm:presLayoutVars>
          <dgm:chMax val="0"/>
          <dgm:chPref val="0"/>
          <dgm:bulletEnabled val="1"/>
        </dgm:presLayoutVars>
      </dgm:prSet>
      <dgm:spPr/>
    </dgm:pt>
    <dgm:pt modelId="{D8531B35-DB01-4425-9A8B-D8D7B6D88A5F}" type="pres">
      <dgm:prSet presAssocID="{84E24BFD-0FF4-4858-9C1C-F733654530A8}" presName="circ3" presStyleLbl="vennNode1" presStyleIdx="2" presStyleCnt="3"/>
      <dgm:spPr/>
    </dgm:pt>
    <dgm:pt modelId="{AE33DBFE-B8D2-4050-8C4A-C36234CD7F26}" type="pres">
      <dgm:prSet presAssocID="{84E24BFD-0FF4-4858-9C1C-F733654530A8}" presName="circ3Tx" presStyleLbl="revTx" presStyleIdx="0" presStyleCnt="0">
        <dgm:presLayoutVars>
          <dgm:chMax val="0"/>
          <dgm:chPref val="0"/>
          <dgm:bulletEnabled val="1"/>
        </dgm:presLayoutVars>
      </dgm:prSet>
      <dgm:spPr/>
    </dgm:pt>
  </dgm:ptLst>
  <dgm:cxnLst>
    <dgm:cxn modelId="{C66F8D12-7787-4915-9BE2-6C189897EB1E}" type="presOf" srcId="{C40CEC89-5997-485F-B61F-847739C26BC7}" destId="{4D7D7002-A0AB-4CA1-BF0A-67BE3036C533}" srcOrd="1" destOrd="0" presId="urn:microsoft.com/office/officeart/2005/8/layout/venn1"/>
    <dgm:cxn modelId="{71A72A48-4191-4720-AD28-D0816E0FB0C5}" srcId="{0B2F635E-41B3-497C-A788-61641CB84388}" destId="{C40CEC89-5997-485F-B61F-847739C26BC7}" srcOrd="0" destOrd="0" parTransId="{A57A84B5-65AE-4DB2-A2E8-45A28BAEC77B}" sibTransId="{33279ACB-C8B7-42CE-9A62-F169B04DFB12}"/>
    <dgm:cxn modelId="{C817524B-0EC0-4CE8-9446-3B5557E70E55}" type="presOf" srcId="{84E24BFD-0FF4-4858-9C1C-F733654530A8}" destId="{AE33DBFE-B8D2-4050-8C4A-C36234CD7F26}" srcOrd="1" destOrd="0" presId="urn:microsoft.com/office/officeart/2005/8/layout/venn1"/>
    <dgm:cxn modelId="{F01E816E-AEC0-455B-8EDB-3DF7C332A74F}" type="presOf" srcId="{088C38EC-36E2-42B2-8C80-43854BA30B74}" destId="{ACD2AF1C-FA00-403D-9267-826AE5A3163F}" srcOrd="1" destOrd="0" presId="urn:microsoft.com/office/officeart/2005/8/layout/venn1"/>
    <dgm:cxn modelId="{CF4FCB51-6749-478E-9665-7F4C7F06292C}" type="presOf" srcId="{C40CEC89-5997-485F-B61F-847739C26BC7}" destId="{6C4335AA-1EA8-447E-A5B9-0FDD054E319B}" srcOrd="0" destOrd="0" presId="urn:microsoft.com/office/officeart/2005/8/layout/venn1"/>
    <dgm:cxn modelId="{0E29D178-BDF9-4609-A997-00FA73809683}" type="presOf" srcId="{088C38EC-36E2-42B2-8C80-43854BA30B74}" destId="{9F21EC54-54EB-4AC7-9F04-2764D7D05011}" srcOrd="0" destOrd="0" presId="urn:microsoft.com/office/officeart/2005/8/layout/venn1"/>
    <dgm:cxn modelId="{93115C7D-A8BD-4437-B8AD-675041C5ED81}" srcId="{0B2F635E-41B3-497C-A788-61641CB84388}" destId="{84E24BFD-0FF4-4858-9C1C-F733654530A8}" srcOrd="2" destOrd="0" parTransId="{2014707C-BBC6-4DFD-BE20-F5178839C868}" sibTransId="{0195EF18-9DEB-4D29-9216-998945FCEC2C}"/>
    <dgm:cxn modelId="{65852984-1B6B-496F-AB96-7F42FCB2FBBB}" srcId="{0B2F635E-41B3-497C-A788-61641CB84388}" destId="{088C38EC-36E2-42B2-8C80-43854BA30B74}" srcOrd="1" destOrd="0" parTransId="{906C725B-3B9F-4E2B-9AFB-0C9B5E69948E}" sibTransId="{43BBD33B-74CD-4752-9E07-24B153BF086A}"/>
    <dgm:cxn modelId="{41966D8F-1294-42FF-B99C-6D9E1E264B9D}" type="presOf" srcId="{84E24BFD-0FF4-4858-9C1C-F733654530A8}" destId="{D8531B35-DB01-4425-9A8B-D8D7B6D88A5F}" srcOrd="0" destOrd="0" presId="urn:microsoft.com/office/officeart/2005/8/layout/venn1"/>
    <dgm:cxn modelId="{D7962DF2-9FC6-41AB-A54A-9F33D3EF810F}" type="presOf" srcId="{0B2F635E-41B3-497C-A788-61641CB84388}" destId="{5231EFCD-54D0-4EFD-A905-DC1E1836B139}" srcOrd="0" destOrd="0" presId="urn:microsoft.com/office/officeart/2005/8/layout/venn1"/>
    <dgm:cxn modelId="{93FEDE6E-884C-4E84-9548-ED60BE017A2E}" type="presParOf" srcId="{5231EFCD-54D0-4EFD-A905-DC1E1836B139}" destId="{6C4335AA-1EA8-447E-A5B9-0FDD054E319B}" srcOrd="0" destOrd="0" presId="urn:microsoft.com/office/officeart/2005/8/layout/venn1"/>
    <dgm:cxn modelId="{70D2F84D-8938-44A2-9E76-E8FBC2DAE4EE}" type="presParOf" srcId="{5231EFCD-54D0-4EFD-A905-DC1E1836B139}" destId="{4D7D7002-A0AB-4CA1-BF0A-67BE3036C533}" srcOrd="1" destOrd="0" presId="urn:microsoft.com/office/officeart/2005/8/layout/venn1"/>
    <dgm:cxn modelId="{E1A37727-C80B-48D2-89D2-BF3CC617AD4E}" type="presParOf" srcId="{5231EFCD-54D0-4EFD-A905-DC1E1836B139}" destId="{9F21EC54-54EB-4AC7-9F04-2764D7D05011}" srcOrd="2" destOrd="0" presId="urn:microsoft.com/office/officeart/2005/8/layout/venn1"/>
    <dgm:cxn modelId="{A4A7C5D3-499F-418F-B72B-DEEE3980B75E}" type="presParOf" srcId="{5231EFCD-54D0-4EFD-A905-DC1E1836B139}" destId="{ACD2AF1C-FA00-403D-9267-826AE5A3163F}" srcOrd="3" destOrd="0" presId="urn:microsoft.com/office/officeart/2005/8/layout/venn1"/>
    <dgm:cxn modelId="{055452DA-EB0B-4C64-A1F7-CA84ED62AFA2}" type="presParOf" srcId="{5231EFCD-54D0-4EFD-A905-DC1E1836B139}" destId="{D8531B35-DB01-4425-9A8B-D8D7B6D88A5F}" srcOrd="4" destOrd="0" presId="urn:microsoft.com/office/officeart/2005/8/layout/venn1"/>
    <dgm:cxn modelId="{E379CA9F-E616-4CA6-9B35-922F2D4A573F}" type="presParOf" srcId="{5231EFCD-54D0-4EFD-A905-DC1E1836B139}" destId="{AE33DBFE-B8D2-4050-8C4A-C36234CD7F2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0E1C1-E9B8-4AEC-912E-A0CAF06B2A38}">
      <dsp:nvSpPr>
        <dsp:cNvPr id="0" name=""/>
        <dsp:cNvSpPr/>
      </dsp:nvSpPr>
      <dsp:spPr>
        <a:xfrm>
          <a:off x="4621" y="1367487"/>
          <a:ext cx="4040906" cy="1616362"/>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706"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Level 0</a:t>
          </a:r>
        </a:p>
      </dsp:txBody>
      <dsp:txXfrm>
        <a:off x="4621" y="1367487"/>
        <a:ext cx="3636816" cy="1616362"/>
      </dsp:txXfrm>
    </dsp:sp>
    <dsp:sp modelId="{E506BDEC-193E-468F-82F5-92AB9165E1AB}">
      <dsp:nvSpPr>
        <dsp:cNvPr id="0" name=""/>
        <dsp:cNvSpPr/>
      </dsp:nvSpPr>
      <dsp:spPr>
        <a:xfrm>
          <a:off x="3237346" y="1367487"/>
          <a:ext cx="4040906" cy="1616362"/>
        </a:xfrm>
        <a:prstGeom prst="chevron">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Level 1</a:t>
          </a:r>
        </a:p>
      </dsp:txBody>
      <dsp:txXfrm>
        <a:off x="4045527" y="1367487"/>
        <a:ext cx="2424544" cy="1616362"/>
      </dsp:txXfrm>
    </dsp:sp>
    <dsp:sp modelId="{D4ED324D-9BDD-4CBC-86E9-B9AC06627B6E}">
      <dsp:nvSpPr>
        <dsp:cNvPr id="0" name=""/>
        <dsp:cNvSpPr/>
      </dsp:nvSpPr>
      <dsp:spPr>
        <a:xfrm>
          <a:off x="6470072" y="1367487"/>
          <a:ext cx="4040906" cy="1616362"/>
        </a:xfrm>
        <a:prstGeom prst="chevron">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Level 2</a:t>
          </a:r>
        </a:p>
      </dsp:txBody>
      <dsp:txXfrm>
        <a:off x="7278253" y="1367487"/>
        <a:ext cx="2424544" cy="1616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335AA-1EA8-447E-A5B9-0FDD054E319B}">
      <dsp:nvSpPr>
        <dsp:cNvPr id="0" name=""/>
        <dsp:cNvSpPr/>
      </dsp:nvSpPr>
      <dsp:spPr>
        <a:xfrm>
          <a:off x="3831335" y="83335"/>
          <a:ext cx="4000084" cy="4000084"/>
        </a:xfrm>
        <a:prstGeom prst="ellipse">
          <a:avLst/>
        </a:prstGeom>
        <a:solidFill>
          <a:srgbClr val="5B9BD5">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r>
            <a:rPr lang="en-US" sz="5100" kern="1200" dirty="0"/>
            <a:t>SMS</a:t>
          </a:r>
        </a:p>
      </dsp:txBody>
      <dsp:txXfrm>
        <a:off x="4364680" y="783349"/>
        <a:ext cx="2933395" cy="1800037"/>
      </dsp:txXfrm>
    </dsp:sp>
    <dsp:sp modelId="{9F21EC54-54EB-4AC7-9F04-2764D7D05011}">
      <dsp:nvSpPr>
        <dsp:cNvPr id="0" name=""/>
        <dsp:cNvSpPr/>
      </dsp:nvSpPr>
      <dsp:spPr>
        <a:xfrm>
          <a:off x="5274699" y="2583387"/>
          <a:ext cx="4000084" cy="4000084"/>
        </a:xfrm>
        <a:prstGeom prst="ellipse">
          <a:avLst/>
        </a:prstGeom>
        <a:solidFill>
          <a:srgbClr val="FF66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r>
            <a:rPr lang="en-US" sz="5100" kern="1200" dirty="0"/>
            <a:t>Frontline</a:t>
          </a:r>
        </a:p>
      </dsp:txBody>
      <dsp:txXfrm>
        <a:off x="6498058" y="3616742"/>
        <a:ext cx="2400050" cy="2200046"/>
      </dsp:txXfrm>
    </dsp:sp>
    <dsp:sp modelId="{D8531B35-DB01-4425-9A8B-D8D7B6D88A5F}">
      <dsp:nvSpPr>
        <dsp:cNvPr id="0" name=""/>
        <dsp:cNvSpPr/>
      </dsp:nvSpPr>
      <dsp:spPr>
        <a:xfrm>
          <a:off x="2387972" y="2583387"/>
          <a:ext cx="4000084" cy="4000084"/>
        </a:xfrm>
        <a:prstGeom prst="ellipse">
          <a:avLst/>
        </a:prstGeom>
        <a:solidFill>
          <a:schemeClr val="accent4">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r>
            <a:rPr lang="en-US" sz="5100" kern="1200" dirty="0" err="1"/>
            <a:t>Nutrikids</a:t>
          </a:r>
          <a:endParaRPr lang="en-US" sz="5100" kern="1200" dirty="0"/>
        </a:p>
      </dsp:txBody>
      <dsp:txXfrm>
        <a:off x="2764646" y="3616742"/>
        <a:ext cx="2400050" cy="220004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E0E26-B453-4976-A681-D701EB707F40}"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2E6ED-DFB3-489A-9E1B-7804DF928839}" type="slidenum">
              <a:rPr lang="en-US" smtClean="0"/>
              <a:t>‹#›</a:t>
            </a:fld>
            <a:endParaRPr lang="en-US"/>
          </a:p>
        </p:txBody>
      </p:sp>
    </p:spTree>
    <p:extLst>
      <p:ext uri="{BB962C8B-B14F-4D97-AF65-F5344CB8AC3E}">
        <p14:creationId xmlns:p14="http://schemas.microsoft.com/office/powerpoint/2010/main" val="2387747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F72D-8B9B-4CA6-A51E-1416BD6E11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1FE78F-80F7-4E60-89B5-FCD8F90E1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C7E128-8E54-4B40-86D2-F586BEE20669}"/>
              </a:ext>
            </a:extLst>
          </p:cNvPr>
          <p:cNvSpPr>
            <a:spLocks noGrp="1"/>
          </p:cNvSpPr>
          <p:nvPr>
            <p:ph type="dt" sz="half" idx="10"/>
          </p:nvPr>
        </p:nvSpPr>
        <p:spPr/>
        <p:txBody>
          <a:bodyPr/>
          <a:lstStyle/>
          <a:p>
            <a:fld id="{258F07C4-7014-477C-88F4-6DDBBD9645A1}" type="datetime1">
              <a:rPr lang="en-US" smtClean="0"/>
              <a:t>2/13/2024</a:t>
            </a:fld>
            <a:endParaRPr lang="en-US"/>
          </a:p>
        </p:txBody>
      </p:sp>
      <p:sp>
        <p:nvSpPr>
          <p:cNvPr id="5" name="Footer Placeholder 4">
            <a:extLst>
              <a:ext uri="{FF2B5EF4-FFF2-40B4-BE49-F238E27FC236}">
                <a16:creationId xmlns:a16="http://schemas.microsoft.com/office/drawing/2014/main" id="{0D9ACE9A-98E2-4587-BD69-61F32236E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70667-8C2F-4412-8F82-0F43A26E9489}"/>
              </a:ext>
            </a:extLst>
          </p:cNvPr>
          <p:cNvSpPr>
            <a:spLocks noGrp="1"/>
          </p:cNvSpPr>
          <p:nvPr>
            <p:ph type="sldNum" sz="quarter" idx="12"/>
          </p:nvPr>
        </p:nvSpPr>
        <p:spPr/>
        <p:txBody>
          <a:bodyPr/>
          <a:lstStyle/>
          <a:p>
            <a:fld id="{7FCEFC66-EF33-4FCF-9C6A-A7DA1A74BE28}" type="slidenum">
              <a:rPr lang="en-US" smtClean="0"/>
              <a:t>‹#›</a:t>
            </a:fld>
            <a:endParaRPr lang="en-US"/>
          </a:p>
        </p:txBody>
      </p:sp>
    </p:spTree>
    <p:extLst>
      <p:ext uri="{BB962C8B-B14F-4D97-AF65-F5344CB8AC3E}">
        <p14:creationId xmlns:p14="http://schemas.microsoft.com/office/powerpoint/2010/main" val="1835155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1E467-0EC9-4002-9148-CCD9321D59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42452D-A46F-4793-8AAD-480F8F8BE4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65B3C-7858-492D-A37A-DC8CA69999D3}"/>
              </a:ext>
            </a:extLst>
          </p:cNvPr>
          <p:cNvSpPr>
            <a:spLocks noGrp="1"/>
          </p:cNvSpPr>
          <p:nvPr>
            <p:ph type="dt" sz="half" idx="10"/>
          </p:nvPr>
        </p:nvSpPr>
        <p:spPr/>
        <p:txBody>
          <a:bodyPr/>
          <a:lstStyle/>
          <a:p>
            <a:fld id="{3A327C07-FE62-42C4-9BEB-A4ACE4B432FF}" type="datetime1">
              <a:rPr lang="en-US" smtClean="0"/>
              <a:t>2/13/2024</a:t>
            </a:fld>
            <a:endParaRPr lang="en-US"/>
          </a:p>
        </p:txBody>
      </p:sp>
      <p:sp>
        <p:nvSpPr>
          <p:cNvPr id="5" name="Footer Placeholder 4">
            <a:extLst>
              <a:ext uri="{FF2B5EF4-FFF2-40B4-BE49-F238E27FC236}">
                <a16:creationId xmlns:a16="http://schemas.microsoft.com/office/drawing/2014/main" id="{F0AC7246-AB9C-4518-8EF7-6AE3B248D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824DF-55C7-4813-BE3B-A9082AF7ED79}"/>
              </a:ext>
            </a:extLst>
          </p:cNvPr>
          <p:cNvSpPr>
            <a:spLocks noGrp="1"/>
          </p:cNvSpPr>
          <p:nvPr>
            <p:ph type="sldNum" sz="quarter" idx="12"/>
          </p:nvPr>
        </p:nvSpPr>
        <p:spPr/>
        <p:txBody>
          <a:bodyPr/>
          <a:lstStyle/>
          <a:p>
            <a:fld id="{7FCEFC66-EF33-4FCF-9C6A-A7DA1A74BE28}" type="slidenum">
              <a:rPr lang="en-US" smtClean="0"/>
              <a:t>‹#›</a:t>
            </a:fld>
            <a:endParaRPr lang="en-US"/>
          </a:p>
        </p:txBody>
      </p:sp>
    </p:spTree>
    <p:extLst>
      <p:ext uri="{BB962C8B-B14F-4D97-AF65-F5344CB8AC3E}">
        <p14:creationId xmlns:p14="http://schemas.microsoft.com/office/powerpoint/2010/main" val="375716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25A207-8552-4159-B2B6-3A01717ECB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2A3CBF-7D6A-4A8F-B21B-C17AED3562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CADB0-5102-4BED-94AD-36CAC2AF589A}"/>
              </a:ext>
            </a:extLst>
          </p:cNvPr>
          <p:cNvSpPr>
            <a:spLocks noGrp="1"/>
          </p:cNvSpPr>
          <p:nvPr>
            <p:ph type="dt" sz="half" idx="10"/>
          </p:nvPr>
        </p:nvSpPr>
        <p:spPr/>
        <p:txBody>
          <a:bodyPr/>
          <a:lstStyle/>
          <a:p>
            <a:fld id="{3A2A7BDE-2C83-4B94-AD83-5C061B63B434}" type="datetime1">
              <a:rPr lang="en-US" smtClean="0"/>
              <a:t>2/13/2024</a:t>
            </a:fld>
            <a:endParaRPr lang="en-US"/>
          </a:p>
        </p:txBody>
      </p:sp>
      <p:sp>
        <p:nvSpPr>
          <p:cNvPr id="5" name="Footer Placeholder 4">
            <a:extLst>
              <a:ext uri="{FF2B5EF4-FFF2-40B4-BE49-F238E27FC236}">
                <a16:creationId xmlns:a16="http://schemas.microsoft.com/office/drawing/2014/main" id="{BA21D488-0D6F-4772-AF97-073379703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CBCC00-7D2D-42FA-81FB-0A26F138D18E}"/>
              </a:ext>
            </a:extLst>
          </p:cNvPr>
          <p:cNvSpPr>
            <a:spLocks noGrp="1"/>
          </p:cNvSpPr>
          <p:nvPr>
            <p:ph type="sldNum" sz="quarter" idx="12"/>
          </p:nvPr>
        </p:nvSpPr>
        <p:spPr/>
        <p:txBody>
          <a:bodyPr/>
          <a:lstStyle/>
          <a:p>
            <a:fld id="{7FCEFC66-EF33-4FCF-9C6A-A7DA1A74BE28}" type="slidenum">
              <a:rPr lang="en-US" smtClean="0"/>
              <a:t>‹#›</a:t>
            </a:fld>
            <a:endParaRPr lang="en-US"/>
          </a:p>
        </p:txBody>
      </p:sp>
    </p:spTree>
    <p:extLst>
      <p:ext uri="{BB962C8B-B14F-4D97-AF65-F5344CB8AC3E}">
        <p14:creationId xmlns:p14="http://schemas.microsoft.com/office/powerpoint/2010/main" val="34727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9F89A8-5B76-4856-B79A-CD7382C3BE7F}"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AB936-CB85-42FD-AE73-48E8AEF9F4A0}" type="slidenum">
              <a:rPr lang="en-US" smtClean="0"/>
              <a:t>‹#›</a:t>
            </a:fld>
            <a:endParaRPr lang="en-US"/>
          </a:p>
        </p:txBody>
      </p:sp>
    </p:spTree>
    <p:extLst>
      <p:ext uri="{BB962C8B-B14F-4D97-AF65-F5344CB8AC3E}">
        <p14:creationId xmlns:p14="http://schemas.microsoft.com/office/powerpoint/2010/main" val="3484099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F89A8-5B76-4856-B79A-CD7382C3BE7F}"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AB936-CB85-42FD-AE73-48E8AEF9F4A0}" type="slidenum">
              <a:rPr lang="en-US" smtClean="0"/>
              <a:t>‹#›</a:t>
            </a:fld>
            <a:endParaRPr lang="en-US"/>
          </a:p>
        </p:txBody>
      </p:sp>
    </p:spTree>
    <p:extLst>
      <p:ext uri="{BB962C8B-B14F-4D97-AF65-F5344CB8AC3E}">
        <p14:creationId xmlns:p14="http://schemas.microsoft.com/office/powerpoint/2010/main" val="2191186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9F89A8-5B76-4856-B79A-CD7382C3BE7F}"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AB936-CB85-42FD-AE73-48E8AEF9F4A0}" type="slidenum">
              <a:rPr lang="en-US" smtClean="0"/>
              <a:t>‹#›</a:t>
            </a:fld>
            <a:endParaRPr lang="en-US"/>
          </a:p>
        </p:txBody>
      </p:sp>
    </p:spTree>
    <p:extLst>
      <p:ext uri="{BB962C8B-B14F-4D97-AF65-F5344CB8AC3E}">
        <p14:creationId xmlns:p14="http://schemas.microsoft.com/office/powerpoint/2010/main" val="1410978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9F89A8-5B76-4856-B79A-CD7382C3BE7F}"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AB936-CB85-42FD-AE73-48E8AEF9F4A0}" type="slidenum">
              <a:rPr lang="en-US" smtClean="0"/>
              <a:t>‹#›</a:t>
            </a:fld>
            <a:endParaRPr lang="en-US"/>
          </a:p>
        </p:txBody>
      </p:sp>
    </p:spTree>
    <p:extLst>
      <p:ext uri="{BB962C8B-B14F-4D97-AF65-F5344CB8AC3E}">
        <p14:creationId xmlns:p14="http://schemas.microsoft.com/office/powerpoint/2010/main" val="2942589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9F89A8-5B76-4856-B79A-CD7382C3BE7F}" type="datetimeFigureOut">
              <a:rPr lang="en-US" smtClean="0"/>
              <a:t>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0AB936-CB85-42FD-AE73-48E8AEF9F4A0}" type="slidenum">
              <a:rPr lang="en-US" smtClean="0"/>
              <a:t>‹#›</a:t>
            </a:fld>
            <a:endParaRPr lang="en-US"/>
          </a:p>
        </p:txBody>
      </p:sp>
    </p:spTree>
    <p:extLst>
      <p:ext uri="{BB962C8B-B14F-4D97-AF65-F5344CB8AC3E}">
        <p14:creationId xmlns:p14="http://schemas.microsoft.com/office/powerpoint/2010/main" val="4242638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9F89A8-5B76-4856-B79A-CD7382C3BE7F}" type="datetimeFigureOut">
              <a:rPr lang="en-US" smtClean="0"/>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0AB936-CB85-42FD-AE73-48E8AEF9F4A0}" type="slidenum">
              <a:rPr lang="en-US" smtClean="0"/>
              <a:t>‹#›</a:t>
            </a:fld>
            <a:endParaRPr lang="en-US"/>
          </a:p>
        </p:txBody>
      </p:sp>
    </p:spTree>
    <p:extLst>
      <p:ext uri="{BB962C8B-B14F-4D97-AF65-F5344CB8AC3E}">
        <p14:creationId xmlns:p14="http://schemas.microsoft.com/office/powerpoint/2010/main" val="701481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F89A8-5B76-4856-B79A-CD7382C3BE7F}" type="datetimeFigureOut">
              <a:rPr lang="en-US" smtClean="0"/>
              <a:t>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0AB936-CB85-42FD-AE73-48E8AEF9F4A0}" type="slidenum">
              <a:rPr lang="en-US" smtClean="0"/>
              <a:t>‹#›</a:t>
            </a:fld>
            <a:endParaRPr lang="en-US"/>
          </a:p>
        </p:txBody>
      </p:sp>
    </p:spTree>
    <p:extLst>
      <p:ext uri="{BB962C8B-B14F-4D97-AF65-F5344CB8AC3E}">
        <p14:creationId xmlns:p14="http://schemas.microsoft.com/office/powerpoint/2010/main" val="3646240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9F89A8-5B76-4856-B79A-CD7382C3BE7F}"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AB936-CB85-42FD-AE73-48E8AEF9F4A0}" type="slidenum">
              <a:rPr lang="en-US" smtClean="0"/>
              <a:t>‹#›</a:t>
            </a:fld>
            <a:endParaRPr lang="en-US"/>
          </a:p>
        </p:txBody>
      </p:sp>
    </p:spTree>
    <p:extLst>
      <p:ext uri="{BB962C8B-B14F-4D97-AF65-F5344CB8AC3E}">
        <p14:creationId xmlns:p14="http://schemas.microsoft.com/office/powerpoint/2010/main" val="34480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00B8-93A1-432B-BC9F-95B71C81E5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1CB693-A449-45CD-A9F7-1DFB1784E6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A577F-2E78-4513-BC34-CDD1A0332BDF}"/>
              </a:ext>
            </a:extLst>
          </p:cNvPr>
          <p:cNvSpPr>
            <a:spLocks noGrp="1"/>
          </p:cNvSpPr>
          <p:nvPr>
            <p:ph type="dt" sz="half" idx="10"/>
          </p:nvPr>
        </p:nvSpPr>
        <p:spPr/>
        <p:txBody>
          <a:bodyPr/>
          <a:lstStyle/>
          <a:p>
            <a:fld id="{3B290677-AC12-47F6-808E-E2B177C59CA2}" type="datetime1">
              <a:rPr lang="en-US" smtClean="0"/>
              <a:t>2/13/2024</a:t>
            </a:fld>
            <a:endParaRPr lang="en-US"/>
          </a:p>
        </p:txBody>
      </p:sp>
      <p:sp>
        <p:nvSpPr>
          <p:cNvPr id="5" name="Footer Placeholder 4">
            <a:extLst>
              <a:ext uri="{FF2B5EF4-FFF2-40B4-BE49-F238E27FC236}">
                <a16:creationId xmlns:a16="http://schemas.microsoft.com/office/drawing/2014/main" id="{A512B145-9D3B-4CF3-9386-BC110CC76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DEDE1-5EB0-4A2C-AABF-300E7934CB9F}"/>
              </a:ext>
            </a:extLst>
          </p:cNvPr>
          <p:cNvSpPr>
            <a:spLocks noGrp="1"/>
          </p:cNvSpPr>
          <p:nvPr>
            <p:ph type="sldNum" sz="quarter" idx="12"/>
          </p:nvPr>
        </p:nvSpPr>
        <p:spPr/>
        <p:txBody>
          <a:bodyPr/>
          <a:lstStyle/>
          <a:p>
            <a:fld id="{7FCEFC66-EF33-4FCF-9C6A-A7DA1A74BE28}" type="slidenum">
              <a:rPr lang="en-US" smtClean="0"/>
              <a:t>‹#›</a:t>
            </a:fld>
            <a:endParaRPr lang="en-US"/>
          </a:p>
        </p:txBody>
      </p:sp>
    </p:spTree>
    <p:extLst>
      <p:ext uri="{BB962C8B-B14F-4D97-AF65-F5344CB8AC3E}">
        <p14:creationId xmlns:p14="http://schemas.microsoft.com/office/powerpoint/2010/main" val="1497576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9F89A8-5B76-4856-B79A-CD7382C3BE7F}"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AB936-CB85-42FD-AE73-48E8AEF9F4A0}" type="slidenum">
              <a:rPr lang="en-US" smtClean="0"/>
              <a:t>‹#›</a:t>
            </a:fld>
            <a:endParaRPr lang="en-US"/>
          </a:p>
        </p:txBody>
      </p:sp>
    </p:spTree>
    <p:extLst>
      <p:ext uri="{BB962C8B-B14F-4D97-AF65-F5344CB8AC3E}">
        <p14:creationId xmlns:p14="http://schemas.microsoft.com/office/powerpoint/2010/main" val="2910328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F89A8-5B76-4856-B79A-CD7382C3BE7F}"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AB936-CB85-42FD-AE73-48E8AEF9F4A0}" type="slidenum">
              <a:rPr lang="en-US" smtClean="0"/>
              <a:t>‹#›</a:t>
            </a:fld>
            <a:endParaRPr lang="en-US"/>
          </a:p>
        </p:txBody>
      </p:sp>
    </p:spTree>
    <p:extLst>
      <p:ext uri="{BB962C8B-B14F-4D97-AF65-F5344CB8AC3E}">
        <p14:creationId xmlns:p14="http://schemas.microsoft.com/office/powerpoint/2010/main" val="2673039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F89A8-5B76-4856-B79A-CD7382C3BE7F}"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AB936-CB85-42FD-AE73-48E8AEF9F4A0}" type="slidenum">
              <a:rPr lang="en-US" smtClean="0"/>
              <a:t>‹#›</a:t>
            </a:fld>
            <a:endParaRPr lang="en-US"/>
          </a:p>
        </p:txBody>
      </p:sp>
    </p:spTree>
    <p:extLst>
      <p:ext uri="{BB962C8B-B14F-4D97-AF65-F5344CB8AC3E}">
        <p14:creationId xmlns:p14="http://schemas.microsoft.com/office/powerpoint/2010/main" val="129297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4234C-84D5-41CA-8792-F938CE70F3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B35B2A-716B-449C-815F-9E55868F9F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B09BB4-4583-4A1C-B940-010FC50E5CA7}"/>
              </a:ext>
            </a:extLst>
          </p:cNvPr>
          <p:cNvSpPr>
            <a:spLocks noGrp="1"/>
          </p:cNvSpPr>
          <p:nvPr>
            <p:ph type="dt" sz="half" idx="10"/>
          </p:nvPr>
        </p:nvSpPr>
        <p:spPr/>
        <p:txBody>
          <a:bodyPr/>
          <a:lstStyle/>
          <a:p>
            <a:fld id="{3409A93A-7FDF-4F6F-81ED-FD2B49833ED3}" type="datetime1">
              <a:rPr lang="en-US" smtClean="0"/>
              <a:t>2/13/2024</a:t>
            </a:fld>
            <a:endParaRPr lang="en-US"/>
          </a:p>
        </p:txBody>
      </p:sp>
      <p:sp>
        <p:nvSpPr>
          <p:cNvPr id="5" name="Footer Placeholder 4">
            <a:extLst>
              <a:ext uri="{FF2B5EF4-FFF2-40B4-BE49-F238E27FC236}">
                <a16:creationId xmlns:a16="http://schemas.microsoft.com/office/drawing/2014/main" id="{6235821C-0138-4F3B-A962-DD29C95D6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27B739-2383-4BDD-B38B-C74475ACC5E6}"/>
              </a:ext>
            </a:extLst>
          </p:cNvPr>
          <p:cNvSpPr>
            <a:spLocks noGrp="1"/>
          </p:cNvSpPr>
          <p:nvPr>
            <p:ph type="sldNum" sz="quarter" idx="12"/>
          </p:nvPr>
        </p:nvSpPr>
        <p:spPr/>
        <p:txBody>
          <a:bodyPr/>
          <a:lstStyle/>
          <a:p>
            <a:fld id="{7FCEFC66-EF33-4FCF-9C6A-A7DA1A74BE28}" type="slidenum">
              <a:rPr lang="en-US" smtClean="0"/>
              <a:t>‹#›</a:t>
            </a:fld>
            <a:endParaRPr lang="en-US"/>
          </a:p>
        </p:txBody>
      </p:sp>
    </p:spTree>
    <p:extLst>
      <p:ext uri="{BB962C8B-B14F-4D97-AF65-F5344CB8AC3E}">
        <p14:creationId xmlns:p14="http://schemas.microsoft.com/office/powerpoint/2010/main" val="323204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D6DE-CB69-4B45-B628-3BFFA09397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483A23-3404-4BA1-A179-04F21CB51F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0FCBAB-F482-4114-87C4-F2C59977E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2E79CB-2535-40E7-A4BD-02C9388280D6}"/>
              </a:ext>
            </a:extLst>
          </p:cNvPr>
          <p:cNvSpPr>
            <a:spLocks noGrp="1"/>
          </p:cNvSpPr>
          <p:nvPr>
            <p:ph type="dt" sz="half" idx="10"/>
          </p:nvPr>
        </p:nvSpPr>
        <p:spPr/>
        <p:txBody>
          <a:bodyPr/>
          <a:lstStyle/>
          <a:p>
            <a:fld id="{DC55B71A-B59E-4B5D-8E89-FC78BA578F50}" type="datetime1">
              <a:rPr lang="en-US" smtClean="0"/>
              <a:t>2/13/2024</a:t>
            </a:fld>
            <a:endParaRPr lang="en-US"/>
          </a:p>
        </p:txBody>
      </p:sp>
      <p:sp>
        <p:nvSpPr>
          <p:cNvPr id="6" name="Footer Placeholder 5">
            <a:extLst>
              <a:ext uri="{FF2B5EF4-FFF2-40B4-BE49-F238E27FC236}">
                <a16:creationId xmlns:a16="http://schemas.microsoft.com/office/drawing/2014/main" id="{30569C6C-53E1-42E6-99C7-DE1EA73F0B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360968-297A-4441-B243-60196E440C3E}"/>
              </a:ext>
            </a:extLst>
          </p:cNvPr>
          <p:cNvSpPr>
            <a:spLocks noGrp="1"/>
          </p:cNvSpPr>
          <p:nvPr>
            <p:ph type="sldNum" sz="quarter" idx="12"/>
          </p:nvPr>
        </p:nvSpPr>
        <p:spPr/>
        <p:txBody>
          <a:bodyPr/>
          <a:lstStyle/>
          <a:p>
            <a:fld id="{7FCEFC66-EF33-4FCF-9C6A-A7DA1A74BE28}" type="slidenum">
              <a:rPr lang="en-US" smtClean="0"/>
              <a:t>‹#›</a:t>
            </a:fld>
            <a:endParaRPr lang="en-US"/>
          </a:p>
        </p:txBody>
      </p:sp>
    </p:spTree>
    <p:extLst>
      <p:ext uri="{BB962C8B-B14F-4D97-AF65-F5344CB8AC3E}">
        <p14:creationId xmlns:p14="http://schemas.microsoft.com/office/powerpoint/2010/main" val="2785081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A4B9-DF72-4DED-A6C1-5D169E3957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731637-5735-4452-B46C-2F3F2235AE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AE3A8C-FC3F-48B3-82A9-2CE17DB186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388CEB-FC10-4FB7-95B1-052841A74E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D5F71B-0EE9-4949-A9C0-4E2A936C58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EAA602-21B7-474C-A8A4-7A4CF007986A}"/>
              </a:ext>
            </a:extLst>
          </p:cNvPr>
          <p:cNvSpPr>
            <a:spLocks noGrp="1"/>
          </p:cNvSpPr>
          <p:nvPr>
            <p:ph type="dt" sz="half" idx="10"/>
          </p:nvPr>
        </p:nvSpPr>
        <p:spPr/>
        <p:txBody>
          <a:bodyPr/>
          <a:lstStyle/>
          <a:p>
            <a:fld id="{66244264-ED34-42A1-9B08-C139A088384A}" type="datetime1">
              <a:rPr lang="en-US" smtClean="0"/>
              <a:t>2/13/2024</a:t>
            </a:fld>
            <a:endParaRPr lang="en-US"/>
          </a:p>
        </p:txBody>
      </p:sp>
      <p:sp>
        <p:nvSpPr>
          <p:cNvPr id="8" name="Footer Placeholder 7">
            <a:extLst>
              <a:ext uri="{FF2B5EF4-FFF2-40B4-BE49-F238E27FC236}">
                <a16:creationId xmlns:a16="http://schemas.microsoft.com/office/drawing/2014/main" id="{89A11C7D-92BF-4F96-BFB5-61E11242C1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382B30-697E-46F8-A054-C73185760F56}"/>
              </a:ext>
            </a:extLst>
          </p:cNvPr>
          <p:cNvSpPr>
            <a:spLocks noGrp="1"/>
          </p:cNvSpPr>
          <p:nvPr>
            <p:ph type="sldNum" sz="quarter" idx="12"/>
          </p:nvPr>
        </p:nvSpPr>
        <p:spPr/>
        <p:txBody>
          <a:bodyPr/>
          <a:lstStyle/>
          <a:p>
            <a:fld id="{7FCEFC66-EF33-4FCF-9C6A-A7DA1A74BE28}" type="slidenum">
              <a:rPr lang="en-US" smtClean="0"/>
              <a:t>‹#›</a:t>
            </a:fld>
            <a:endParaRPr lang="en-US"/>
          </a:p>
        </p:txBody>
      </p:sp>
    </p:spTree>
    <p:extLst>
      <p:ext uri="{BB962C8B-B14F-4D97-AF65-F5344CB8AC3E}">
        <p14:creationId xmlns:p14="http://schemas.microsoft.com/office/powerpoint/2010/main" val="2655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58D3-11DB-407E-85DC-0124288CE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93A847-F88F-4D0A-AD13-4406FD7F5544}"/>
              </a:ext>
            </a:extLst>
          </p:cNvPr>
          <p:cNvSpPr>
            <a:spLocks noGrp="1"/>
          </p:cNvSpPr>
          <p:nvPr>
            <p:ph type="dt" sz="half" idx="10"/>
          </p:nvPr>
        </p:nvSpPr>
        <p:spPr/>
        <p:txBody>
          <a:bodyPr/>
          <a:lstStyle/>
          <a:p>
            <a:fld id="{4C776762-347A-47CA-8CFA-D71EAFF00461}" type="datetime1">
              <a:rPr lang="en-US" smtClean="0"/>
              <a:t>2/13/2024</a:t>
            </a:fld>
            <a:endParaRPr lang="en-US"/>
          </a:p>
        </p:txBody>
      </p:sp>
      <p:sp>
        <p:nvSpPr>
          <p:cNvPr id="4" name="Footer Placeholder 3">
            <a:extLst>
              <a:ext uri="{FF2B5EF4-FFF2-40B4-BE49-F238E27FC236}">
                <a16:creationId xmlns:a16="http://schemas.microsoft.com/office/drawing/2014/main" id="{A958B4C6-46FC-44C8-B580-C00D903924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234DE2-D60C-4215-A306-14B54F1C9E94}"/>
              </a:ext>
            </a:extLst>
          </p:cNvPr>
          <p:cNvSpPr>
            <a:spLocks noGrp="1"/>
          </p:cNvSpPr>
          <p:nvPr>
            <p:ph type="sldNum" sz="quarter" idx="12"/>
          </p:nvPr>
        </p:nvSpPr>
        <p:spPr/>
        <p:txBody>
          <a:bodyPr/>
          <a:lstStyle/>
          <a:p>
            <a:fld id="{7FCEFC66-EF33-4FCF-9C6A-A7DA1A74BE28}" type="slidenum">
              <a:rPr lang="en-US" smtClean="0"/>
              <a:t>‹#›</a:t>
            </a:fld>
            <a:endParaRPr lang="en-US"/>
          </a:p>
        </p:txBody>
      </p:sp>
    </p:spTree>
    <p:extLst>
      <p:ext uri="{BB962C8B-B14F-4D97-AF65-F5344CB8AC3E}">
        <p14:creationId xmlns:p14="http://schemas.microsoft.com/office/powerpoint/2010/main" val="308145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846FE7-9850-45F4-9FD7-23201C636758}"/>
              </a:ext>
            </a:extLst>
          </p:cNvPr>
          <p:cNvSpPr>
            <a:spLocks noGrp="1"/>
          </p:cNvSpPr>
          <p:nvPr>
            <p:ph type="dt" sz="half" idx="10"/>
          </p:nvPr>
        </p:nvSpPr>
        <p:spPr/>
        <p:txBody>
          <a:bodyPr/>
          <a:lstStyle/>
          <a:p>
            <a:fld id="{F33B5BEC-5C3D-4B44-BB13-30431971ABEB}" type="datetime1">
              <a:rPr lang="en-US" smtClean="0"/>
              <a:t>2/13/2024</a:t>
            </a:fld>
            <a:endParaRPr lang="en-US"/>
          </a:p>
        </p:txBody>
      </p:sp>
      <p:sp>
        <p:nvSpPr>
          <p:cNvPr id="3" name="Footer Placeholder 2">
            <a:extLst>
              <a:ext uri="{FF2B5EF4-FFF2-40B4-BE49-F238E27FC236}">
                <a16:creationId xmlns:a16="http://schemas.microsoft.com/office/drawing/2014/main" id="{8893C6F4-AFF6-4A32-BE24-6C7B9597C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2242BB-CE31-4D9A-9E5D-A5606DB7C71D}"/>
              </a:ext>
            </a:extLst>
          </p:cNvPr>
          <p:cNvSpPr>
            <a:spLocks noGrp="1"/>
          </p:cNvSpPr>
          <p:nvPr>
            <p:ph type="sldNum" sz="quarter" idx="12"/>
          </p:nvPr>
        </p:nvSpPr>
        <p:spPr/>
        <p:txBody>
          <a:bodyPr/>
          <a:lstStyle/>
          <a:p>
            <a:fld id="{7FCEFC66-EF33-4FCF-9C6A-A7DA1A74BE28}" type="slidenum">
              <a:rPr lang="en-US" smtClean="0"/>
              <a:t>‹#›</a:t>
            </a:fld>
            <a:endParaRPr lang="en-US"/>
          </a:p>
        </p:txBody>
      </p:sp>
    </p:spTree>
    <p:extLst>
      <p:ext uri="{BB962C8B-B14F-4D97-AF65-F5344CB8AC3E}">
        <p14:creationId xmlns:p14="http://schemas.microsoft.com/office/powerpoint/2010/main" val="360822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E34C7-E561-4947-B821-6623DAFF57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910BCA-861D-447F-B280-F89FA4DFF0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71D767-607D-4C7E-AC67-076B41775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232E78-2FBE-4BA6-865A-1B0A9E710A37}"/>
              </a:ext>
            </a:extLst>
          </p:cNvPr>
          <p:cNvSpPr>
            <a:spLocks noGrp="1"/>
          </p:cNvSpPr>
          <p:nvPr>
            <p:ph type="dt" sz="half" idx="10"/>
          </p:nvPr>
        </p:nvSpPr>
        <p:spPr/>
        <p:txBody>
          <a:bodyPr/>
          <a:lstStyle/>
          <a:p>
            <a:fld id="{4AD1B322-3E14-4353-B05C-1150A8A8FDA1}" type="datetime1">
              <a:rPr lang="en-US" smtClean="0"/>
              <a:t>2/13/2024</a:t>
            </a:fld>
            <a:endParaRPr lang="en-US"/>
          </a:p>
        </p:txBody>
      </p:sp>
      <p:sp>
        <p:nvSpPr>
          <p:cNvPr id="6" name="Footer Placeholder 5">
            <a:extLst>
              <a:ext uri="{FF2B5EF4-FFF2-40B4-BE49-F238E27FC236}">
                <a16:creationId xmlns:a16="http://schemas.microsoft.com/office/drawing/2014/main" id="{CD00B49A-94DA-4078-A6EB-6716A8C9B3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856AB-2F10-47C3-B068-97D41432C2F1}"/>
              </a:ext>
            </a:extLst>
          </p:cNvPr>
          <p:cNvSpPr>
            <a:spLocks noGrp="1"/>
          </p:cNvSpPr>
          <p:nvPr>
            <p:ph type="sldNum" sz="quarter" idx="12"/>
          </p:nvPr>
        </p:nvSpPr>
        <p:spPr/>
        <p:txBody>
          <a:bodyPr/>
          <a:lstStyle/>
          <a:p>
            <a:fld id="{7FCEFC66-EF33-4FCF-9C6A-A7DA1A74BE28}" type="slidenum">
              <a:rPr lang="en-US" smtClean="0"/>
              <a:t>‹#›</a:t>
            </a:fld>
            <a:endParaRPr lang="en-US"/>
          </a:p>
        </p:txBody>
      </p:sp>
    </p:spTree>
    <p:extLst>
      <p:ext uri="{BB962C8B-B14F-4D97-AF65-F5344CB8AC3E}">
        <p14:creationId xmlns:p14="http://schemas.microsoft.com/office/powerpoint/2010/main" val="239397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55BC-2F20-4E09-ABBB-3857822769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C44A57-DB64-448E-8C39-BB90EA3C75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029E8E-B6EB-40E3-827D-2ED0352E6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B5B3F0-BB6E-4304-A055-EE135D9C3665}"/>
              </a:ext>
            </a:extLst>
          </p:cNvPr>
          <p:cNvSpPr>
            <a:spLocks noGrp="1"/>
          </p:cNvSpPr>
          <p:nvPr>
            <p:ph type="dt" sz="half" idx="10"/>
          </p:nvPr>
        </p:nvSpPr>
        <p:spPr/>
        <p:txBody>
          <a:bodyPr/>
          <a:lstStyle/>
          <a:p>
            <a:fld id="{F3AB31F4-00CE-4E2F-AE75-4D12E963E95D}" type="datetime1">
              <a:rPr lang="en-US" smtClean="0"/>
              <a:t>2/13/2024</a:t>
            </a:fld>
            <a:endParaRPr lang="en-US"/>
          </a:p>
        </p:txBody>
      </p:sp>
      <p:sp>
        <p:nvSpPr>
          <p:cNvPr id="6" name="Footer Placeholder 5">
            <a:extLst>
              <a:ext uri="{FF2B5EF4-FFF2-40B4-BE49-F238E27FC236}">
                <a16:creationId xmlns:a16="http://schemas.microsoft.com/office/drawing/2014/main" id="{7ACB42D8-D714-41FA-8C1D-178AF31CF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592F6-F35F-4D11-A6E9-7EA118CFC1A3}"/>
              </a:ext>
            </a:extLst>
          </p:cNvPr>
          <p:cNvSpPr>
            <a:spLocks noGrp="1"/>
          </p:cNvSpPr>
          <p:nvPr>
            <p:ph type="sldNum" sz="quarter" idx="12"/>
          </p:nvPr>
        </p:nvSpPr>
        <p:spPr/>
        <p:txBody>
          <a:bodyPr/>
          <a:lstStyle/>
          <a:p>
            <a:fld id="{7FCEFC66-EF33-4FCF-9C6A-A7DA1A74BE28}" type="slidenum">
              <a:rPr lang="en-US" smtClean="0"/>
              <a:t>‹#›</a:t>
            </a:fld>
            <a:endParaRPr lang="en-US"/>
          </a:p>
        </p:txBody>
      </p:sp>
    </p:spTree>
    <p:extLst>
      <p:ext uri="{BB962C8B-B14F-4D97-AF65-F5344CB8AC3E}">
        <p14:creationId xmlns:p14="http://schemas.microsoft.com/office/powerpoint/2010/main" val="340516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C04976-4687-48C2-9EB9-FEB339A6FB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D254A7-D514-46E0-96D7-577BAADD0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F7D1B-F7DB-4A4B-8901-FE9E99CB6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2C232-7C13-4AC2-9077-728A02C917AA}" type="datetime1">
              <a:rPr lang="en-US" smtClean="0"/>
              <a:t>2/13/2024</a:t>
            </a:fld>
            <a:endParaRPr lang="en-US"/>
          </a:p>
        </p:txBody>
      </p:sp>
      <p:sp>
        <p:nvSpPr>
          <p:cNvPr id="5" name="Footer Placeholder 4">
            <a:extLst>
              <a:ext uri="{FF2B5EF4-FFF2-40B4-BE49-F238E27FC236}">
                <a16:creationId xmlns:a16="http://schemas.microsoft.com/office/drawing/2014/main" id="{8F96B9DD-4432-4997-9A35-B3B8D255F5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B03389-7738-4861-AEA2-B27D8EB6F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EFC66-EF33-4FCF-9C6A-A7DA1A74BE28}" type="slidenum">
              <a:rPr lang="en-US" smtClean="0"/>
              <a:t>‹#›</a:t>
            </a:fld>
            <a:endParaRPr lang="en-US"/>
          </a:p>
        </p:txBody>
      </p:sp>
    </p:spTree>
    <p:extLst>
      <p:ext uri="{BB962C8B-B14F-4D97-AF65-F5344CB8AC3E}">
        <p14:creationId xmlns:p14="http://schemas.microsoft.com/office/powerpoint/2010/main" val="719101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F89A8-5B76-4856-B79A-CD7382C3BE7F}" type="datetimeFigureOut">
              <a:rPr lang="en-US" smtClean="0"/>
              <a:t>2/13/2024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AB936-CB85-42FD-AE73-48E8AEF9F4A0}" type="slidenum">
              <a:rPr lang="en-US" smtClean="0"/>
              <a:t>‹#›</a:t>
            </a:fld>
            <a:endParaRPr lang="en-US"/>
          </a:p>
        </p:txBody>
      </p:sp>
    </p:spTree>
    <p:extLst>
      <p:ext uri="{BB962C8B-B14F-4D97-AF65-F5344CB8AC3E}">
        <p14:creationId xmlns:p14="http://schemas.microsoft.com/office/powerpoint/2010/main" val="3071882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nysed.gov/information-reporting-services" TargetMode="External"/><Relationship Id="rId2" Type="http://schemas.openxmlformats.org/officeDocument/2006/relationships/hyperlink" Target="https://www.p12.nysed.gov/irs/sirs/"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p12.nysed.gov/sedcar/locationcodes.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datasupport.nysed.gov/hc/en-u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p12.nysed.gov/specialed/publications/EducResponsSchoolAgeResidence.pdf"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p12.nysed.gov/sss/documents/PUB-5221_ESSATOOLKIT-PACKET.pdf"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p12.nysed.gov/sedcar/locationcodes.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622C0A-DE05-44D7-9C99-BB79DE8327FF}"/>
              </a:ext>
            </a:extLst>
          </p:cNvPr>
          <p:cNvSpPr>
            <a:spLocks noGrp="1"/>
          </p:cNvSpPr>
          <p:nvPr>
            <p:ph type="ctrTitle"/>
          </p:nvPr>
        </p:nvSpPr>
        <p:spPr>
          <a:xfrm>
            <a:off x="6590662" y="4267832"/>
            <a:ext cx="4805996" cy="1297115"/>
          </a:xfrm>
        </p:spPr>
        <p:txBody>
          <a:bodyPr anchor="t">
            <a:normAutofit fontScale="90000"/>
          </a:bodyPr>
          <a:lstStyle/>
          <a:p>
            <a:pPr algn="l"/>
            <a:r>
              <a:rPr lang="en-US" sz="4000" dirty="0">
                <a:solidFill>
                  <a:schemeClr val="tx2"/>
                </a:solidFill>
              </a:rPr>
              <a:t>The Role of the Registrar in State Reporting</a:t>
            </a:r>
          </a:p>
        </p:txBody>
      </p:sp>
      <p:sp>
        <p:nvSpPr>
          <p:cNvPr id="3" name="Subtitle 2">
            <a:extLst>
              <a:ext uri="{FF2B5EF4-FFF2-40B4-BE49-F238E27FC236}">
                <a16:creationId xmlns:a16="http://schemas.microsoft.com/office/drawing/2014/main" id="{3BA19CAF-B9EE-4E4D-A918-F9EBC29F163A}"/>
              </a:ext>
            </a:extLst>
          </p:cNvPr>
          <p:cNvSpPr>
            <a:spLocks noGrp="1"/>
          </p:cNvSpPr>
          <p:nvPr>
            <p:ph type="subTitle" idx="1"/>
          </p:nvPr>
        </p:nvSpPr>
        <p:spPr>
          <a:xfrm>
            <a:off x="6590966" y="3428999"/>
            <a:ext cx="4805691" cy="838831"/>
          </a:xfrm>
        </p:spPr>
        <p:txBody>
          <a:bodyPr anchor="b">
            <a:normAutofit/>
          </a:bodyPr>
          <a:lstStyle/>
          <a:p>
            <a:pPr algn="l"/>
            <a:endParaRPr lang="en-US" sz="2000">
              <a:solidFill>
                <a:schemeClr val="tx2"/>
              </a:solidFill>
            </a:endParaRPr>
          </a:p>
        </p:txBody>
      </p:sp>
      <p:pic>
        <p:nvPicPr>
          <p:cNvPr id="22" name="Graphic 21" descr="User">
            <a:extLst>
              <a:ext uri="{FF2B5EF4-FFF2-40B4-BE49-F238E27FC236}">
                <a16:creationId xmlns:a16="http://schemas.microsoft.com/office/drawing/2014/main" id="{90E7A812-29FB-A156-81C5-2BC6A59FD2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3" name="Group 2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9" name="Freeform: Shape 1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Date Placeholder 5">
            <a:extLst>
              <a:ext uri="{FF2B5EF4-FFF2-40B4-BE49-F238E27FC236}">
                <a16:creationId xmlns:a16="http://schemas.microsoft.com/office/drawing/2014/main" id="{002F7A40-848A-4302-B223-1095E59CD7D0}"/>
              </a:ext>
            </a:extLst>
          </p:cNvPr>
          <p:cNvSpPr>
            <a:spLocks noGrp="1"/>
          </p:cNvSpPr>
          <p:nvPr>
            <p:ph type="dt" sz="half" idx="10"/>
          </p:nvPr>
        </p:nvSpPr>
        <p:spPr>
          <a:xfrm>
            <a:off x="804672" y="6356350"/>
            <a:ext cx="2743200" cy="365125"/>
          </a:xfrm>
        </p:spPr>
        <p:txBody>
          <a:bodyPr>
            <a:normAutofit/>
          </a:bodyPr>
          <a:lstStyle/>
          <a:p>
            <a:pPr>
              <a:spcAft>
                <a:spcPts val="600"/>
              </a:spcAft>
            </a:pPr>
            <a:r>
              <a:rPr lang="en-US"/>
              <a:t>Last updated by MAARS on </a:t>
            </a:r>
            <a:fld id="{E004C1DD-9E0B-46DB-A1D0-5DEB4FB9BAB6}" type="datetime1">
              <a:rPr lang="en-US" smtClean="0"/>
              <a:pPr>
                <a:spcAft>
                  <a:spcPts val="600"/>
                </a:spcAft>
              </a:pPr>
              <a:t>2/13/2024</a:t>
            </a:fld>
            <a:endParaRPr lang="en-US"/>
          </a:p>
        </p:txBody>
      </p:sp>
      <p:sp>
        <p:nvSpPr>
          <p:cNvPr id="7" name="Slide Number Placeholder 6">
            <a:extLst>
              <a:ext uri="{FF2B5EF4-FFF2-40B4-BE49-F238E27FC236}">
                <a16:creationId xmlns:a16="http://schemas.microsoft.com/office/drawing/2014/main" id="{7A8B7B1B-D264-4B2E-BCA6-CCD34E6CE7BA}"/>
              </a:ext>
            </a:extLst>
          </p:cNvPr>
          <p:cNvSpPr>
            <a:spLocks noGrp="1"/>
          </p:cNvSpPr>
          <p:nvPr>
            <p:ph type="sldNum" sz="quarter" idx="12"/>
          </p:nvPr>
        </p:nvSpPr>
        <p:spPr>
          <a:xfrm>
            <a:off x="8610600" y="6356350"/>
            <a:ext cx="2743200" cy="365125"/>
          </a:xfrm>
        </p:spPr>
        <p:txBody>
          <a:bodyPr>
            <a:normAutofit/>
          </a:bodyPr>
          <a:lstStyle/>
          <a:p>
            <a:pPr>
              <a:spcAft>
                <a:spcPts val="600"/>
              </a:spcAft>
            </a:pPr>
            <a:fld id="{7FCEFC66-EF33-4FCF-9C6A-A7DA1A74BE28}" type="slidenum">
              <a:rPr lang="en-US" smtClean="0"/>
              <a:pPr>
                <a:spcAft>
                  <a:spcPts val="600"/>
                </a:spcAft>
              </a:pPr>
              <a:t>1</a:t>
            </a:fld>
            <a:endParaRPr lang="en-US"/>
          </a:p>
        </p:txBody>
      </p:sp>
    </p:spTree>
    <p:extLst>
      <p:ext uri="{BB962C8B-B14F-4D97-AF65-F5344CB8AC3E}">
        <p14:creationId xmlns:p14="http://schemas.microsoft.com/office/powerpoint/2010/main" val="118648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023CAB-250F-B12C-4A56-5EAC60CF9A85}"/>
              </a:ext>
            </a:extLst>
          </p:cNvPr>
          <p:cNvSpPr>
            <a:spLocks noGrp="1"/>
          </p:cNvSpPr>
          <p:nvPr>
            <p:ph type="dt" sz="half" idx="10"/>
          </p:nvPr>
        </p:nvSpPr>
        <p:spPr/>
        <p:txBody>
          <a:bodyPr/>
          <a:lstStyle/>
          <a:p>
            <a:fld id="{F33B5BEC-5C3D-4B44-BB13-30431971ABEB}" type="datetime1">
              <a:rPr lang="en-US" smtClean="0"/>
              <a:t>2/13/2024</a:t>
            </a:fld>
            <a:endParaRPr lang="en-US"/>
          </a:p>
        </p:txBody>
      </p:sp>
      <p:sp>
        <p:nvSpPr>
          <p:cNvPr id="3" name="Slide Number Placeholder 2">
            <a:extLst>
              <a:ext uri="{FF2B5EF4-FFF2-40B4-BE49-F238E27FC236}">
                <a16:creationId xmlns:a16="http://schemas.microsoft.com/office/drawing/2014/main" id="{3275087A-6CB8-EEA8-04FD-D74CB78DC589}"/>
              </a:ext>
            </a:extLst>
          </p:cNvPr>
          <p:cNvSpPr>
            <a:spLocks noGrp="1"/>
          </p:cNvSpPr>
          <p:nvPr>
            <p:ph type="sldNum" sz="quarter" idx="12"/>
          </p:nvPr>
        </p:nvSpPr>
        <p:spPr/>
        <p:txBody>
          <a:bodyPr/>
          <a:lstStyle/>
          <a:p>
            <a:fld id="{7FCEFC66-EF33-4FCF-9C6A-A7DA1A74BE28}" type="slidenum">
              <a:rPr lang="en-US" smtClean="0"/>
              <a:t>10</a:t>
            </a:fld>
            <a:endParaRPr lang="en-US"/>
          </a:p>
        </p:txBody>
      </p:sp>
      <p:pic>
        <p:nvPicPr>
          <p:cNvPr id="7" name="Picture 6">
            <a:extLst>
              <a:ext uri="{FF2B5EF4-FFF2-40B4-BE49-F238E27FC236}">
                <a16:creationId xmlns:a16="http://schemas.microsoft.com/office/drawing/2014/main" id="{49B1D577-31EE-8A54-F521-4EACFA6C70ED}"/>
              </a:ext>
            </a:extLst>
          </p:cNvPr>
          <p:cNvPicPr>
            <a:picLocks noChangeAspect="1"/>
          </p:cNvPicPr>
          <p:nvPr/>
        </p:nvPicPr>
        <p:blipFill>
          <a:blip r:embed="rId2"/>
          <a:stretch>
            <a:fillRect/>
          </a:stretch>
        </p:blipFill>
        <p:spPr>
          <a:xfrm>
            <a:off x="431852" y="782427"/>
            <a:ext cx="11328295" cy="4892510"/>
          </a:xfrm>
          <a:prstGeom prst="rect">
            <a:avLst/>
          </a:prstGeom>
        </p:spPr>
      </p:pic>
    </p:spTree>
    <p:extLst>
      <p:ext uri="{BB962C8B-B14F-4D97-AF65-F5344CB8AC3E}">
        <p14:creationId xmlns:p14="http://schemas.microsoft.com/office/powerpoint/2010/main" val="2176408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A9DC-DC0D-3B96-E073-495EAE3CA5B8}"/>
              </a:ext>
            </a:extLst>
          </p:cNvPr>
          <p:cNvSpPr>
            <a:spLocks noGrp="1"/>
          </p:cNvSpPr>
          <p:nvPr>
            <p:ph type="title"/>
          </p:nvPr>
        </p:nvSpPr>
        <p:spPr/>
        <p:txBody>
          <a:bodyPr/>
          <a:lstStyle/>
          <a:p>
            <a:r>
              <a:rPr lang="en-US" dirty="0"/>
              <a:t>Demographic Data Do’s and Don’ts</a:t>
            </a:r>
          </a:p>
        </p:txBody>
      </p:sp>
      <p:sp>
        <p:nvSpPr>
          <p:cNvPr id="3" name="Content Placeholder 2">
            <a:extLst>
              <a:ext uri="{FF2B5EF4-FFF2-40B4-BE49-F238E27FC236}">
                <a16:creationId xmlns:a16="http://schemas.microsoft.com/office/drawing/2014/main" id="{5611B8AE-1BFD-F05D-5F6F-E7921379F5E2}"/>
              </a:ext>
            </a:extLst>
          </p:cNvPr>
          <p:cNvSpPr>
            <a:spLocks noGrp="1"/>
          </p:cNvSpPr>
          <p:nvPr>
            <p:ph idx="1"/>
          </p:nvPr>
        </p:nvSpPr>
        <p:spPr>
          <a:xfrm>
            <a:off x="998456" y="1957387"/>
            <a:ext cx="10515600" cy="4351338"/>
          </a:xfrm>
        </p:spPr>
        <p:txBody>
          <a:bodyPr/>
          <a:lstStyle/>
          <a:p>
            <a:r>
              <a:rPr lang="en-US" dirty="0"/>
              <a:t>Never change a student ID in the middle of a school year</a:t>
            </a:r>
          </a:p>
          <a:p>
            <a:r>
              <a:rPr lang="en-US" dirty="0"/>
              <a:t>For ELLs, the home language should NOT be English</a:t>
            </a:r>
          </a:p>
          <a:p>
            <a:endParaRPr lang="en-US" dirty="0"/>
          </a:p>
          <a:p>
            <a:pPr marL="0" indent="0">
              <a:buNone/>
            </a:pPr>
            <a:endParaRPr lang="en-US" dirty="0"/>
          </a:p>
          <a:p>
            <a:r>
              <a:rPr lang="en-US" dirty="0"/>
              <a:t>Grade 9 Entry date should be the FIRST time a student was in grade 9</a:t>
            </a:r>
          </a:p>
          <a:p>
            <a:r>
              <a:rPr lang="en-US" dirty="0"/>
              <a:t>Use 000-000-0000 for home phone number if a phone number cannot be reported due to a confidentiality reason</a:t>
            </a:r>
          </a:p>
          <a:p>
            <a:r>
              <a:rPr lang="en-US" dirty="0"/>
              <a:t>Use “UNKNOWN” if an address cannot be reported due to a confidentiality reason</a:t>
            </a:r>
          </a:p>
          <a:p>
            <a:pPr marL="0" indent="0">
              <a:buNone/>
            </a:pPr>
            <a:endParaRPr lang="en-US" dirty="0"/>
          </a:p>
        </p:txBody>
      </p:sp>
      <p:sp>
        <p:nvSpPr>
          <p:cNvPr id="4" name="Date Placeholder 3">
            <a:extLst>
              <a:ext uri="{FF2B5EF4-FFF2-40B4-BE49-F238E27FC236}">
                <a16:creationId xmlns:a16="http://schemas.microsoft.com/office/drawing/2014/main" id="{8F4F0BFC-0AFD-E0D0-97E8-9FB0100FAE1D}"/>
              </a:ext>
            </a:extLst>
          </p:cNvPr>
          <p:cNvSpPr>
            <a:spLocks noGrp="1"/>
          </p:cNvSpPr>
          <p:nvPr>
            <p:ph type="dt" sz="half" idx="10"/>
          </p:nvPr>
        </p:nvSpPr>
        <p:spPr/>
        <p:txBody>
          <a:bodyPr/>
          <a:lstStyle/>
          <a:p>
            <a:fld id="{3B290677-AC12-47F6-808E-E2B177C59CA2}" type="datetime1">
              <a:rPr lang="en-US" smtClean="0"/>
              <a:t>2/13/2024</a:t>
            </a:fld>
            <a:endParaRPr lang="en-US"/>
          </a:p>
        </p:txBody>
      </p:sp>
      <p:sp>
        <p:nvSpPr>
          <p:cNvPr id="5" name="Slide Number Placeholder 4">
            <a:extLst>
              <a:ext uri="{FF2B5EF4-FFF2-40B4-BE49-F238E27FC236}">
                <a16:creationId xmlns:a16="http://schemas.microsoft.com/office/drawing/2014/main" id="{B1C34048-9D82-6350-641F-01CD093D52EC}"/>
              </a:ext>
            </a:extLst>
          </p:cNvPr>
          <p:cNvSpPr>
            <a:spLocks noGrp="1"/>
          </p:cNvSpPr>
          <p:nvPr>
            <p:ph type="sldNum" sz="quarter" idx="12"/>
          </p:nvPr>
        </p:nvSpPr>
        <p:spPr/>
        <p:txBody>
          <a:bodyPr/>
          <a:lstStyle/>
          <a:p>
            <a:fld id="{7FCEFC66-EF33-4FCF-9C6A-A7DA1A74BE28}" type="slidenum">
              <a:rPr lang="en-US" smtClean="0"/>
              <a:t>11</a:t>
            </a:fld>
            <a:endParaRPr lang="en-US"/>
          </a:p>
        </p:txBody>
      </p:sp>
      <p:pic>
        <p:nvPicPr>
          <p:cNvPr id="1026" name="Picture 1">
            <a:extLst>
              <a:ext uri="{FF2B5EF4-FFF2-40B4-BE49-F238E27FC236}">
                <a16:creationId xmlns:a16="http://schemas.microsoft.com/office/drawing/2014/main" id="{241D47C8-9EDE-DE8C-E3DD-594960D8F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808" y="2928937"/>
            <a:ext cx="76866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750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C1B1-9000-46EC-9E10-0F1F194345CA}"/>
              </a:ext>
            </a:extLst>
          </p:cNvPr>
          <p:cNvSpPr>
            <a:spLocks noGrp="1"/>
          </p:cNvSpPr>
          <p:nvPr>
            <p:ph type="title"/>
          </p:nvPr>
        </p:nvSpPr>
        <p:spPr/>
        <p:txBody>
          <a:bodyPr/>
          <a:lstStyle/>
          <a:p>
            <a:r>
              <a:rPr lang="en-US" dirty="0"/>
              <a:t>Crisis Impact (demographic)</a:t>
            </a:r>
          </a:p>
        </p:txBody>
      </p:sp>
      <p:sp>
        <p:nvSpPr>
          <p:cNvPr id="8" name="Content Placeholder 7">
            <a:extLst>
              <a:ext uri="{FF2B5EF4-FFF2-40B4-BE49-F238E27FC236}">
                <a16:creationId xmlns:a16="http://schemas.microsoft.com/office/drawing/2014/main" id="{BB88CD41-ECFE-4408-B3AD-E580E06DCBAC}"/>
              </a:ext>
            </a:extLst>
          </p:cNvPr>
          <p:cNvSpPr>
            <a:spLocks noGrp="1"/>
          </p:cNvSpPr>
          <p:nvPr>
            <p:ph sz="half" idx="1"/>
          </p:nvPr>
        </p:nvSpPr>
        <p:spPr>
          <a:xfrm>
            <a:off x="838200" y="1825625"/>
            <a:ext cx="4308566" cy="4351338"/>
          </a:xfrm>
        </p:spPr>
        <p:txBody>
          <a:bodyPr>
            <a:normAutofit/>
          </a:bodyPr>
          <a:lstStyle/>
          <a:p>
            <a:r>
              <a:rPr lang="en-US" sz="2000" dirty="0">
                <a:effectLst/>
                <a:ea typeface="Calibri" panose="020F0502020204030204" pitchFamily="34" charset="0"/>
              </a:rPr>
              <a:t>A youth of compulsory school age presented at the school for registration that may </a:t>
            </a:r>
            <a:r>
              <a:rPr lang="en-US" sz="2000" u="sng" dirty="0">
                <a:effectLst/>
                <a:ea typeface="Calibri" panose="020F0502020204030204" pitchFamily="34" charset="0"/>
              </a:rPr>
              <a:t>or may not have all required documentation</a:t>
            </a:r>
            <a:r>
              <a:rPr lang="en-US" sz="2000" dirty="0">
                <a:effectLst/>
                <a:ea typeface="Calibri" panose="020F0502020204030204" pitchFamily="34" charset="0"/>
              </a:rPr>
              <a:t> due to a disaster must be reported with the appropriate crisis/disaster code (category) and when known, the name of the crisis or disaster that led to the student being displaced. </a:t>
            </a:r>
          </a:p>
          <a:p>
            <a:r>
              <a:rPr lang="en-US" sz="2000" dirty="0">
                <a:effectLst/>
                <a:ea typeface="Calibri" panose="020F0502020204030204" pitchFamily="34" charset="0"/>
              </a:rPr>
              <a:t>The conflict in Ukraine</a:t>
            </a:r>
          </a:p>
          <a:p>
            <a:r>
              <a:rPr lang="en-US" sz="2000" dirty="0">
                <a:ea typeface="Calibri" panose="020F0502020204030204" pitchFamily="34" charset="0"/>
              </a:rPr>
              <a:t>Hurricanes Maria, Ian, Fiona</a:t>
            </a:r>
          </a:p>
          <a:p>
            <a:r>
              <a:rPr lang="en-US" sz="2000" dirty="0">
                <a:effectLst/>
                <a:ea typeface="Calibri" panose="020F0502020204030204" pitchFamily="34" charset="0"/>
              </a:rPr>
              <a:t>For new registrants only – </a:t>
            </a:r>
            <a:r>
              <a:rPr lang="en-US" sz="2000" dirty="0">
                <a:solidFill>
                  <a:srgbClr val="C00000"/>
                </a:solidFill>
                <a:effectLst/>
                <a:ea typeface="Calibri" panose="020F0502020204030204" pitchFamily="34" charset="0"/>
              </a:rPr>
              <a:t>code should be removed after the first year</a:t>
            </a:r>
          </a:p>
        </p:txBody>
      </p:sp>
      <p:graphicFrame>
        <p:nvGraphicFramePr>
          <p:cNvPr id="10" name="Content Placeholder 9">
            <a:extLst>
              <a:ext uri="{FF2B5EF4-FFF2-40B4-BE49-F238E27FC236}">
                <a16:creationId xmlns:a16="http://schemas.microsoft.com/office/drawing/2014/main" id="{FA5BABF5-442E-4EE1-A45A-0EB186F08009}"/>
              </a:ext>
            </a:extLst>
          </p:cNvPr>
          <p:cNvGraphicFramePr>
            <a:graphicFrameLocks noGrp="1"/>
          </p:cNvGraphicFramePr>
          <p:nvPr>
            <p:ph sz="half" idx="2"/>
            <p:extLst>
              <p:ext uri="{D42A27DB-BD31-4B8C-83A1-F6EECF244321}">
                <p14:modId xmlns:p14="http://schemas.microsoft.com/office/powerpoint/2010/main" val="4175734616"/>
              </p:ext>
            </p:extLst>
          </p:nvPr>
        </p:nvGraphicFramePr>
        <p:xfrm>
          <a:off x="5634446" y="2064226"/>
          <a:ext cx="5799907" cy="3413464"/>
        </p:xfrm>
        <a:graphic>
          <a:graphicData uri="http://schemas.openxmlformats.org/drawingml/2006/table">
            <a:tbl>
              <a:tblPr firstRow="1" firstCol="1" bandRow="1">
                <a:tableStyleId>{69CF1AB2-1976-4502-BF36-3FF5EA218861}</a:tableStyleId>
              </a:tblPr>
              <a:tblGrid>
                <a:gridCol w="1404230">
                  <a:extLst>
                    <a:ext uri="{9D8B030D-6E8A-4147-A177-3AD203B41FA5}">
                      <a16:colId xmlns:a16="http://schemas.microsoft.com/office/drawing/2014/main" val="4050166639"/>
                    </a:ext>
                  </a:extLst>
                </a:gridCol>
                <a:gridCol w="1958919">
                  <a:extLst>
                    <a:ext uri="{9D8B030D-6E8A-4147-A177-3AD203B41FA5}">
                      <a16:colId xmlns:a16="http://schemas.microsoft.com/office/drawing/2014/main" val="3221184047"/>
                    </a:ext>
                  </a:extLst>
                </a:gridCol>
                <a:gridCol w="2436758">
                  <a:extLst>
                    <a:ext uri="{9D8B030D-6E8A-4147-A177-3AD203B41FA5}">
                      <a16:colId xmlns:a16="http://schemas.microsoft.com/office/drawing/2014/main" val="747423929"/>
                    </a:ext>
                  </a:extLst>
                </a:gridCol>
              </a:tblGrid>
              <a:tr h="549350">
                <a:tc>
                  <a:txBody>
                    <a:bodyPr/>
                    <a:lstStyle/>
                    <a:p>
                      <a:pPr marL="0" marR="0" algn="ctr">
                        <a:spcBef>
                          <a:spcPts val="0"/>
                        </a:spcBef>
                        <a:spcAft>
                          <a:spcPts val="0"/>
                        </a:spcAft>
                      </a:pPr>
                      <a:r>
                        <a:rPr lang="en-US" sz="1100" dirty="0">
                          <a:effectLst/>
                        </a:rPr>
                        <a:t>Code</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Description</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Definition</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38686049"/>
                  </a:ext>
                </a:extLst>
              </a:tr>
              <a:tr h="781122">
                <a:tc>
                  <a:txBody>
                    <a:bodyPr/>
                    <a:lstStyle/>
                    <a:p>
                      <a:pPr marL="0" marR="0">
                        <a:spcBef>
                          <a:spcPts val="0"/>
                        </a:spcBef>
                        <a:spcAft>
                          <a:spcPts val="0"/>
                        </a:spcAft>
                      </a:pPr>
                      <a:r>
                        <a:rPr lang="en-US" sz="1100" dirty="0">
                          <a:effectLst/>
                        </a:rPr>
                        <a:t>Natural</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Natural disaster-induced</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A natural disaster includes but is not limited to hurricanes, tropical storms, landslides, tornadoes, tsunamis, wildfire, sinkholes.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41889775"/>
                  </a:ext>
                </a:extLst>
              </a:tr>
              <a:tr h="1041496">
                <a:tc>
                  <a:txBody>
                    <a:bodyPr/>
                    <a:lstStyle/>
                    <a:p>
                      <a:pPr marL="0" marR="0">
                        <a:spcBef>
                          <a:spcPts val="0"/>
                        </a:spcBef>
                        <a:spcAft>
                          <a:spcPts val="0"/>
                        </a:spcAft>
                      </a:pPr>
                      <a:r>
                        <a:rPr lang="en-US" sz="1100">
                          <a:effectLst/>
                        </a:rPr>
                        <a:t>Civil</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Civil conflict-induced</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A civil disaster includes but is not limited to manmade intentional, accidental disasters such as war, fire accidents, and industrial accidents.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1218559"/>
                  </a:ext>
                </a:extLst>
              </a:tr>
              <a:tr h="520748">
                <a:tc>
                  <a:txBody>
                    <a:bodyPr/>
                    <a:lstStyle/>
                    <a:p>
                      <a:pPr marL="0" marR="0">
                        <a:spcBef>
                          <a:spcPts val="0"/>
                        </a:spcBef>
                        <a:spcAft>
                          <a:spcPts val="0"/>
                        </a:spcAft>
                      </a:pPr>
                      <a:r>
                        <a:rPr lang="en-US" sz="1100">
                          <a:effectLst/>
                        </a:rPr>
                        <a:t>Health</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Health crisis-induced</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A health disaster includes but is not limited to pandemics and epidemics.</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43186"/>
                  </a:ext>
                </a:extLst>
              </a:tr>
              <a:tr h="520748">
                <a:tc>
                  <a:txBody>
                    <a:bodyPr/>
                    <a:lstStyle/>
                    <a:p>
                      <a:pPr marL="0" marR="0">
                        <a:spcBef>
                          <a:spcPts val="0"/>
                        </a:spcBef>
                        <a:spcAft>
                          <a:spcPts val="0"/>
                        </a:spcAft>
                      </a:pPr>
                      <a:r>
                        <a:rPr lang="en-US" sz="1100">
                          <a:effectLst/>
                        </a:rPr>
                        <a:t>Other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Other crisis-induced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The crisis or disaster leading to the student being displaced is unclear.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37831128"/>
                  </a:ext>
                </a:extLst>
              </a:tr>
            </a:tbl>
          </a:graphicData>
        </a:graphic>
      </p:graphicFrame>
      <p:sp>
        <p:nvSpPr>
          <p:cNvPr id="4" name="Date Placeholder 3">
            <a:extLst>
              <a:ext uri="{FF2B5EF4-FFF2-40B4-BE49-F238E27FC236}">
                <a16:creationId xmlns:a16="http://schemas.microsoft.com/office/drawing/2014/main" id="{F6BE3ABB-78A1-4620-8E42-90E11543CEF0}"/>
              </a:ext>
            </a:extLst>
          </p:cNvPr>
          <p:cNvSpPr>
            <a:spLocks noGrp="1"/>
          </p:cNvSpPr>
          <p:nvPr>
            <p:ph type="dt" sz="half" idx="10"/>
          </p:nvPr>
        </p:nvSpPr>
        <p:spPr/>
        <p:txBody>
          <a:bodyPr/>
          <a:lstStyle/>
          <a:p>
            <a:fld id="{3B290677-AC12-47F6-808E-E2B177C59CA2}" type="datetime1">
              <a:rPr lang="en-US" smtClean="0"/>
              <a:t>2/13/2024</a:t>
            </a:fld>
            <a:endParaRPr lang="en-US"/>
          </a:p>
        </p:txBody>
      </p:sp>
      <p:sp>
        <p:nvSpPr>
          <p:cNvPr id="5" name="Slide Number Placeholder 4">
            <a:extLst>
              <a:ext uri="{FF2B5EF4-FFF2-40B4-BE49-F238E27FC236}">
                <a16:creationId xmlns:a16="http://schemas.microsoft.com/office/drawing/2014/main" id="{6306C190-CA5E-42C4-8BCF-125A8A63599C}"/>
              </a:ext>
            </a:extLst>
          </p:cNvPr>
          <p:cNvSpPr>
            <a:spLocks noGrp="1"/>
          </p:cNvSpPr>
          <p:nvPr>
            <p:ph type="sldNum" sz="quarter" idx="12"/>
          </p:nvPr>
        </p:nvSpPr>
        <p:spPr/>
        <p:txBody>
          <a:bodyPr/>
          <a:lstStyle/>
          <a:p>
            <a:fld id="{7FCEFC66-EF33-4FCF-9C6A-A7DA1A74BE28}" type="slidenum">
              <a:rPr lang="en-US" smtClean="0"/>
              <a:t>12</a:t>
            </a:fld>
            <a:endParaRPr lang="en-US"/>
          </a:p>
        </p:txBody>
      </p:sp>
    </p:spTree>
    <p:extLst>
      <p:ext uri="{BB962C8B-B14F-4D97-AF65-F5344CB8AC3E}">
        <p14:creationId xmlns:p14="http://schemas.microsoft.com/office/powerpoint/2010/main" val="384966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9F7AC2-0284-4EFD-8552-C42C94461D47}"/>
              </a:ext>
            </a:extLst>
          </p:cNvPr>
          <p:cNvSpPr>
            <a:spLocks noGrp="1"/>
          </p:cNvSpPr>
          <p:nvPr>
            <p:ph type="title"/>
          </p:nvPr>
        </p:nvSpPr>
        <p:spPr>
          <a:xfrm>
            <a:off x="804672" y="640080"/>
            <a:ext cx="3282696" cy="5257800"/>
          </a:xfrm>
        </p:spPr>
        <p:txBody>
          <a:bodyPr>
            <a:normAutofit/>
          </a:bodyPr>
          <a:lstStyle/>
          <a:p>
            <a:r>
              <a:rPr lang="en-US">
                <a:solidFill>
                  <a:schemeClr val="bg1"/>
                </a:solidFill>
              </a:rPr>
              <a:t>Enrollment Data</a:t>
            </a:r>
          </a:p>
        </p:txBody>
      </p:sp>
      <p:sp>
        <p:nvSpPr>
          <p:cNvPr id="3" name="Content Placeholder 2">
            <a:extLst>
              <a:ext uri="{FF2B5EF4-FFF2-40B4-BE49-F238E27FC236}">
                <a16:creationId xmlns:a16="http://schemas.microsoft.com/office/drawing/2014/main" id="{5463C43D-F2CA-45EB-8D0D-11F8ABD9D605}"/>
              </a:ext>
            </a:extLst>
          </p:cNvPr>
          <p:cNvSpPr>
            <a:spLocks noGrp="1"/>
          </p:cNvSpPr>
          <p:nvPr>
            <p:ph idx="1"/>
          </p:nvPr>
        </p:nvSpPr>
        <p:spPr>
          <a:xfrm>
            <a:off x="5358384" y="640081"/>
            <a:ext cx="6024654" cy="5257800"/>
          </a:xfrm>
        </p:spPr>
        <p:txBody>
          <a:bodyPr anchor="ctr">
            <a:normAutofit/>
          </a:bodyPr>
          <a:lstStyle/>
          <a:p>
            <a:r>
              <a:rPr lang="en-US" sz="2400" dirty="0"/>
              <a:t>Start Date</a:t>
            </a:r>
          </a:p>
          <a:p>
            <a:r>
              <a:rPr lang="en-US" sz="2400" dirty="0"/>
              <a:t>Entry Code</a:t>
            </a:r>
          </a:p>
          <a:p>
            <a:r>
              <a:rPr lang="en-US" sz="2400" dirty="0"/>
              <a:t>End Date</a:t>
            </a:r>
          </a:p>
          <a:p>
            <a:r>
              <a:rPr lang="en-US" sz="2400" dirty="0"/>
              <a:t>Exit Code</a:t>
            </a:r>
          </a:p>
          <a:p>
            <a:r>
              <a:rPr lang="en-US" sz="2400" dirty="0"/>
              <a:t>Location or Provider of Service</a:t>
            </a:r>
          </a:p>
          <a:p>
            <a:r>
              <a:rPr lang="en-US" sz="2400" dirty="0"/>
              <a:t>Grade Level</a:t>
            </a:r>
          </a:p>
        </p:txBody>
      </p:sp>
      <p:sp>
        <p:nvSpPr>
          <p:cNvPr id="5" name="Date Placeholder 4">
            <a:extLst>
              <a:ext uri="{FF2B5EF4-FFF2-40B4-BE49-F238E27FC236}">
                <a16:creationId xmlns:a16="http://schemas.microsoft.com/office/drawing/2014/main" id="{43B82231-C81C-4809-B781-0E9E564F1F23}"/>
              </a:ext>
            </a:extLst>
          </p:cNvPr>
          <p:cNvSpPr>
            <a:spLocks noGrp="1"/>
          </p:cNvSpPr>
          <p:nvPr>
            <p:ph type="dt" sz="half" idx="10"/>
          </p:nvPr>
        </p:nvSpPr>
        <p:spPr>
          <a:xfrm>
            <a:off x="838200" y="6356350"/>
            <a:ext cx="2743200" cy="365125"/>
          </a:xfrm>
        </p:spPr>
        <p:txBody>
          <a:bodyPr>
            <a:normAutofit/>
          </a:bodyPr>
          <a:lstStyle/>
          <a:p>
            <a:pPr>
              <a:spcAft>
                <a:spcPts val="600"/>
              </a:spcAft>
            </a:pPr>
            <a:fld id="{DC55B71A-B59E-4B5D-8E89-FC78BA578F50}" type="datetime1">
              <a:rPr lang="en-US">
                <a:solidFill>
                  <a:schemeClr val="bg1"/>
                </a:solidFill>
              </a:rPr>
              <a:pPr>
                <a:spcAft>
                  <a:spcPts val="600"/>
                </a:spcAft>
              </a:pPr>
              <a:t>2/13/2024</a:t>
            </a:fld>
            <a:endParaRPr lang="en-US">
              <a:solidFill>
                <a:schemeClr val="bg1"/>
              </a:solidFill>
            </a:endParaRPr>
          </a:p>
        </p:txBody>
      </p:sp>
      <p:sp>
        <p:nvSpPr>
          <p:cNvPr id="6" name="Slide Number Placeholder 5">
            <a:extLst>
              <a:ext uri="{FF2B5EF4-FFF2-40B4-BE49-F238E27FC236}">
                <a16:creationId xmlns:a16="http://schemas.microsoft.com/office/drawing/2014/main" id="{AE1EFEA9-8244-416A-9F7A-CAD39B08A5B1}"/>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7FCEFC66-EF33-4FCF-9C6A-A7DA1A74BE28}" type="slidenum">
              <a:rPr lang="en-US"/>
              <a:pPr>
                <a:lnSpc>
                  <a:spcPct val="90000"/>
                </a:lnSpc>
                <a:spcAft>
                  <a:spcPts val="600"/>
                </a:spcAft>
              </a:pPr>
              <a:t>13</a:t>
            </a:fld>
            <a:endParaRPr lang="en-US"/>
          </a:p>
        </p:txBody>
      </p:sp>
    </p:spTree>
    <p:extLst>
      <p:ext uri="{BB962C8B-B14F-4D97-AF65-F5344CB8AC3E}">
        <p14:creationId xmlns:p14="http://schemas.microsoft.com/office/powerpoint/2010/main" val="385766317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375F1F4-A3DF-0BDA-C6BA-3BE263C2F70D}"/>
              </a:ext>
            </a:extLst>
          </p:cNvPr>
          <p:cNvSpPr>
            <a:spLocks noGrp="1"/>
          </p:cNvSpPr>
          <p:nvPr>
            <p:ph type="title"/>
          </p:nvPr>
        </p:nvSpPr>
        <p:spPr/>
        <p:txBody>
          <a:bodyPr/>
          <a:lstStyle/>
          <a:p>
            <a:r>
              <a:rPr lang="en-US" dirty="0"/>
              <a:t>Enrollment Codes</a:t>
            </a:r>
          </a:p>
        </p:txBody>
      </p:sp>
      <p:sp>
        <p:nvSpPr>
          <p:cNvPr id="2" name="Date Placeholder 1">
            <a:extLst>
              <a:ext uri="{FF2B5EF4-FFF2-40B4-BE49-F238E27FC236}">
                <a16:creationId xmlns:a16="http://schemas.microsoft.com/office/drawing/2014/main" id="{BB8FA627-7FD3-24ED-BB4B-14BDD5F7D936}"/>
              </a:ext>
            </a:extLst>
          </p:cNvPr>
          <p:cNvSpPr>
            <a:spLocks noGrp="1"/>
          </p:cNvSpPr>
          <p:nvPr>
            <p:ph type="dt" sz="half" idx="10"/>
          </p:nvPr>
        </p:nvSpPr>
        <p:spPr/>
        <p:txBody>
          <a:bodyPr/>
          <a:lstStyle/>
          <a:p>
            <a:fld id="{F33B5BEC-5C3D-4B44-BB13-30431971ABEB}" type="datetime1">
              <a:rPr lang="en-US" smtClean="0"/>
              <a:t>2/13/2024</a:t>
            </a:fld>
            <a:endParaRPr lang="en-US"/>
          </a:p>
        </p:txBody>
      </p:sp>
      <p:sp>
        <p:nvSpPr>
          <p:cNvPr id="3" name="Slide Number Placeholder 2">
            <a:extLst>
              <a:ext uri="{FF2B5EF4-FFF2-40B4-BE49-F238E27FC236}">
                <a16:creationId xmlns:a16="http://schemas.microsoft.com/office/drawing/2014/main" id="{C6729740-B9CB-1D82-A475-2F13675021BB}"/>
              </a:ext>
            </a:extLst>
          </p:cNvPr>
          <p:cNvSpPr>
            <a:spLocks noGrp="1"/>
          </p:cNvSpPr>
          <p:nvPr>
            <p:ph type="sldNum" sz="quarter" idx="12"/>
          </p:nvPr>
        </p:nvSpPr>
        <p:spPr/>
        <p:txBody>
          <a:bodyPr/>
          <a:lstStyle/>
          <a:p>
            <a:fld id="{7FCEFC66-EF33-4FCF-9C6A-A7DA1A74BE28}" type="slidenum">
              <a:rPr lang="en-US" smtClean="0"/>
              <a:t>14</a:t>
            </a:fld>
            <a:endParaRPr lang="en-US"/>
          </a:p>
        </p:txBody>
      </p:sp>
      <p:pic>
        <p:nvPicPr>
          <p:cNvPr id="5" name="Picture 4">
            <a:extLst>
              <a:ext uri="{FF2B5EF4-FFF2-40B4-BE49-F238E27FC236}">
                <a16:creationId xmlns:a16="http://schemas.microsoft.com/office/drawing/2014/main" id="{886EF81E-4915-DF5B-E161-EB792A22F121}"/>
              </a:ext>
            </a:extLst>
          </p:cNvPr>
          <p:cNvPicPr>
            <a:picLocks noChangeAspect="1"/>
          </p:cNvPicPr>
          <p:nvPr/>
        </p:nvPicPr>
        <p:blipFill>
          <a:blip r:embed="rId2"/>
          <a:stretch>
            <a:fillRect/>
          </a:stretch>
        </p:blipFill>
        <p:spPr>
          <a:xfrm>
            <a:off x="1243619" y="1813540"/>
            <a:ext cx="9704762" cy="1257143"/>
          </a:xfrm>
          <a:prstGeom prst="rect">
            <a:avLst/>
          </a:prstGeom>
        </p:spPr>
      </p:pic>
      <p:sp>
        <p:nvSpPr>
          <p:cNvPr id="9" name="TextBox 8">
            <a:extLst>
              <a:ext uri="{FF2B5EF4-FFF2-40B4-BE49-F238E27FC236}">
                <a16:creationId xmlns:a16="http://schemas.microsoft.com/office/drawing/2014/main" id="{7CDCBED4-A6D3-3AEB-821E-F1DCF6461875}"/>
              </a:ext>
            </a:extLst>
          </p:cNvPr>
          <p:cNvSpPr txBox="1"/>
          <p:nvPr/>
        </p:nvSpPr>
        <p:spPr>
          <a:xfrm>
            <a:off x="7171765" y="3429000"/>
            <a:ext cx="3890682" cy="646331"/>
          </a:xfrm>
          <a:prstGeom prst="rect">
            <a:avLst/>
          </a:prstGeom>
          <a:noFill/>
        </p:spPr>
        <p:txBody>
          <a:bodyPr wrap="square" rtlCol="0">
            <a:spAutoFit/>
          </a:bodyPr>
          <a:lstStyle/>
          <a:p>
            <a:r>
              <a:rPr lang="en-US" b="1" dirty="0"/>
              <a:t>Note: </a:t>
            </a:r>
            <a:r>
              <a:rPr lang="en-US" dirty="0"/>
              <a:t>Charter Schools and Non-Public Schools only use 0011 enrollment code</a:t>
            </a:r>
          </a:p>
        </p:txBody>
      </p:sp>
      <p:pic>
        <p:nvPicPr>
          <p:cNvPr id="11" name="Picture 10">
            <a:extLst>
              <a:ext uri="{FF2B5EF4-FFF2-40B4-BE49-F238E27FC236}">
                <a16:creationId xmlns:a16="http://schemas.microsoft.com/office/drawing/2014/main" id="{F21A248D-4A87-84B4-B6CB-E0429F29A440}"/>
              </a:ext>
            </a:extLst>
          </p:cNvPr>
          <p:cNvPicPr>
            <a:picLocks noChangeAspect="1"/>
          </p:cNvPicPr>
          <p:nvPr/>
        </p:nvPicPr>
        <p:blipFill>
          <a:blip r:embed="rId3"/>
          <a:stretch>
            <a:fillRect/>
          </a:stretch>
        </p:blipFill>
        <p:spPr>
          <a:xfrm>
            <a:off x="1351218" y="3429000"/>
            <a:ext cx="5580952" cy="2352381"/>
          </a:xfrm>
          <a:prstGeom prst="rect">
            <a:avLst/>
          </a:prstGeom>
          <a:ln>
            <a:solidFill>
              <a:schemeClr val="accent1"/>
            </a:solidFill>
          </a:ln>
        </p:spPr>
      </p:pic>
    </p:spTree>
    <p:extLst>
      <p:ext uri="{BB962C8B-B14F-4D97-AF65-F5344CB8AC3E}">
        <p14:creationId xmlns:p14="http://schemas.microsoft.com/office/powerpoint/2010/main" val="4094429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397" y="502020"/>
            <a:ext cx="5323715" cy="1642970"/>
          </a:xfrm>
        </p:spPr>
        <p:txBody>
          <a:bodyPr anchor="b">
            <a:normAutofit/>
          </a:bodyPr>
          <a:lstStyle/>
          <a:p>
            <a:r>
              <a:rPr lang="en-US" sz="4000" dirty="0"/>
              <a:t>SIRS Manual &amp; Timeline</a:t>
            </a:r>
          </a:p>
        </p:txBody>
      </p:sp>
      <p:sp>
        <p:nvSpPr>
          <p:cNvPr id="4" name="Content Placeholder 3">
            <a:extLst>
              <a:ext uri="{FF2B5EF4-FFF2-40B4-BE49-F238E27FC236}">
                <a16:creationId xmlns:a16="http://schemas.microsoft.com/office/drawing/2014/main" id="{729D5D88-1E0B-DF2C-51C9-804748C62257}"/>
              </a:ext>
            </a:extLst>
          </p:cNvPr>
          <p:cNvSpPr>
            <a:spLocks noGrp="1"/>
          </p:cNvSpPr>
          <p:nvPr>
            <p:ph idx="1"/>
          </p:nvPr>
        </p:nvSpPr>
        <p:spPr>
          <a:xfrm>
            <a:off x="1144923" y="2405894"/>
            <a:ext cx="5315189" cy="3535083"/>
          </a:xfrm>
        </p:spPr>
        <p:txBody>
          <a:bodyPr anchor="t">
            <a:normAutofit/>
          </a:bodyPr>
          <a:lstStyle/>
          <a:p>
            <a:r>
              <a:rPr lang="en-US" sz="2000" b="1"/>
              <a:t>SIRS Manual: </a:t>
            </a:r>
            <a:r>
              <a:rPr lang="en-US" sz="2000"/>
              <a:t>defines data elements and provides instruction on how data elements are reported </a:t>
            </a:r>
            <a:r>
              <a:rPr lang="en-US" sz="2000">
                <a:hlinkClick r:id="rId2"/>
              </a:rPr>
              <a:t>https://www.p12.nysed.gov/irs/sirs/</a:t>
            </a:r>
            <a:endParaRPr lang="en-US" sz="2000"/>
          </a:p>
          <a:p>
            <a:r>
              <a:rPr lang="en-US" sz="2000" b="1"/>
              <a:t>SIRS Reporting Timeline: </a:t>
            </a:r>
            <a:r>
              <a:rPr lang="en-US" sz="2000"/>
              <a:t>includes the deadlines for data verification and certification. </a:t>
            </a:r>
            <a:r>
              <a:rPr lang="en-US" sz="2000">
                <a:hlinkClick r:id="rId3"/>
              </a:rPr>
              <a:t>https://www.nysed.gov/information-reporting-services</a:t>
            </a:r>
            <a:endParaRPr lang="en-US" sz="2000"/>
          </a:p>
        </p:txBody>
      </p:sp>
      <p:pic>
        <p:nvPicPr>
          <p:cNvPr id="24" name="Picture 23">
            <a:extLst>
              <a:ext uri="{FF2B5EF4-FFF2-40B4-BE49-F238E27FC236}">
                <a16:creationId xmlns:a16="http://schemas.microsoft.com/office/drawing/2014/main" id="{B4CCCF29-4EBC-0D36-E4D6-92FDFC43E988}"/>
              </a:ext>
            </a:extLst>
          </p:cNvPr>
          <p:cNvPicPr>
            <a:picLocks noChangeAspect="1"/>
          </p:cNvPicPr>
          <p:nvPr/>
        </p:nvPicPr>
        <p:blipFill>
          <a:blip r:embed="rId4">
            <a:extLst>
              <a:ext uri="{28A0092B-C50C-407E-A947-70E740481C1C}">
                <a14:useLocalDpi xmlns:a14="http://schemas.microsoft.com/office/drawing/2010/main" val="0"/>
              </a:ext>
            </a:extLst>
          </a:blip>
          <a:srcRect l="2470" r="2470"/>
          <a:stretch/>
        </p:blipFill>
        <p:spPr>
          <a:xfrm>
            <a:off x="7190572" y="909081"/>
            <a:ext cx="3941320" cy="5071731"/>
          </a:xfrm>
          <a:prstGeom prst="rect">
            <a:avLst/>
          </a:prstGeom>
          <a:ln>
            <a:solidFill>
              <a:schemeClr val="tx1"/>
            </a:solidFill>
          </a:ln>
        </p:spPr>
      </p:pic>
    </p:spTree>
    <p:extLst>
      <p:ext uri="{BB962C8B-B14F-4D97-AF65-F5344CB8AC3E}">
        <p14:creationId xmlns:p14="http://schemas.microsoft.com/office/powerpoint/2010/main" val="2622839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B705DAB-98B6-4941-8379-CE94E566BECD}"/>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lang="en-US" sz="4100" kern="1200">
                <a:solidFill>
                  <a:srgbClr val="FFFFFF"/>
                </a:solidFill>
                <a:latin typeface="+mj-lt"/>
                <a:ea typeface="+mj-ea"/>
                <a:cs typeface="+mj-cs"/>
              </a:rPr>
              <a:t>Table of Reporting Responsibility</a:t>
            </a:r>
          </a:p>
        </p:txBody>
      </p:sp>
      <p:sp>
        <p:nvSpPr>
          <p:cNvPr id="6" name="Content Placeholder 5">
            <a:extLst>
              <a:ext uri="{FF2B5EF4-FFF2-40B4-BE49-F238E27FC236}">
                <a16:creationId xmlns:a16="http://schemas.microsoft.com/office/drawing/2014/main" id="{92011EBE-5943-4ECB-851F-2AF3FE429D3C}"/>
              </a:ext>
            </a:extLst>
          </p:cNvPr>
          <p:cNvSpPr>
            <a:spLocks noGrp="1"/>
          </p:cNvSpPr>
          <p:nvPr>
            <p:ph sz="half" idx="1"/>
          </p:nvPr>
        </p:nvSpPr>
        <p:spPr>
          <a:xfrm>
            <a:off x="4699818" y="640082"/>
            <a:ext cx="6848715" cy="2484884"/>
          </a:xfrm>
        </p:spPr>
        <p:txBody>
          <a:bodyPr vert="horz" lIns="91440" tIns="45720" rIns="91440" bIns="45720" rtlCol="0" anchor="ctr">
            <a:normAutofit/>
          </a:bodyPr>
          <a:lstStyle/>
          <a:p>
            <a:r>
              <a:rPr lang="en-US" sz="2000" dirty="0"/>
              <a:t>The guide for student enrollments</a:t>
            </a:r>
          </a:p>
          <a:p>
            <a:r>
              <a:rPr lang="en-US" sz="2000" dirty="0"/>
              <a:t>Provides enrollment scenarios for both school age and pre-school/PK age students</a:t>
            </a:r>
          </a:p>
          <a:p>
            <a:endParaRPr lang="en-US" sz="2000" dirty="0"/>
          </a:p>
        </p:txBody>
      </p:sp>
      <p:pic>
        <p:nvPicPr>
          <p:cNvPr id="1028" name="Picture 4">
            <a:extLst>
              <a:ext uri="{FF2B5EF4-FFF2-40B4-BE49-F238E27FC236}">
                <a16:creationId xmlns:a16="http://schemas.microsoft.com/office/drawing/2014/main" id="{E450B2B6-7340-4A13-A38C-A671C53A22F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371453" y="2478565"/>
            <a:ext cx="7521228" cy="325293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C340ACDF-A488-4346-B0CC-737AC9909260}"/>
              </a:ext>
            </a:extLst>
          </p:cNvPr>
          <p:cNvSpPr>
            <a:spLocks noGrp="1"/>
          </p:cNvSpPr>
          <p:nvPr>
            <p:ph type="dt" sz="half" idx="10"/>
          </p:nvPr>
        </p:nvSpPr>
        <p:spPr>
          <a:xfrm>
            <a:off x="643467" y="6356350"/>
            <a:ext cx="2937933" cy="365125"/>
          </a:xfrm>
        </p:spPr>
        <p:txBody>
          <a:bodyPr vert="horz" lIns="91440" tIns="45720" rIns="91440" bIns="45720" rtlCol="0" anchor="ctr">
            <a:normAutofit/>
          </a:bodyPr>
          <a:lstStyle/>
          <a:p>
            <a:pPr>
              <a:spcAft>
                <a:spcPts val="600"/>
              </a:spcAft>
            </a:pPr>
            <a:fld id="{4C776762-347A-47CA-8CFA-D71EAFF00461}" type="datetime1">
              <a:rPr lang="en-US" smtClean="0">
                <a:solidFill>
                  <a:srgbClr val="FFFFFF">
                    <a:alpha val="80000"/>
                  </a:srgbClr>
                </a:solidFill>
              </a:rPr>
              <a:pPr>
                <a:spcAft>
                  <a:spcPts val="600"/>
                </a:spcAft>
              </a:pPr>
              <a:t>2/13/2024</a:t>
            </a:fld>
            <a:endParaRPr lang="en-US">
              <a:solidFill>
                <a:srgbClr val="FFFFFF">
                  <a:alpha val="80000"/>
                </a:srgbClr>
              </a:solidFill>
            </a:endParaRPr>
          </a:p>
        </p:txBody>
      </p:sp>
      <p:sp>
        <p:nvSpPr>
          <p:cNvPr id="4" name="Slide Number Placeholder 3">
            <a:extLst>
              <a:ext uri="{FF2B5EF4-FFF2-40B4-BE49-F238E27FC236}">
                <a16:creationId xmlns:a16="http://schemas.microsoft.com/office/drawing/2014/main" id="{A60A0A47-B1EA-4085-8B90-A8BBC6DC13EA}"/>
              </a:ext>
            </a:extLst>
          </p:cNvPr>
          <p:cNvSpPr>
            <a:spLocks noGrp="1"/>
          </p:cNvSpPr>
          <p:nvPr>
            <p:ph type="sldNum" sz="quarter" idx="12"/>
          </p:nvPr>
        </p:nvSpPr>
        <p:spPr>
          <a:xfrm>
            <a:off x="10534650" y="6356350"/>
            <a:ext cx="819150" cy="365125"/>
          </a:xfrm>
        </p:spPr>
        <p:txBody>
          <a:bodyPr vert="horz" lIns="91440" tIns="45720" rIns="91440" bIns="45720" rtlCol="0" anchor="ctr">
            <a:normAutofit/>
          </a:bodyPr>
          <a:lstStyle/>
          <a:p>
            <a:pPr>
              <a:spcAft>
                <a:spcPts val="600"/>
              </a:spcAft>
            </a:pPr>
            <a:fld id="{7FCEFC66-EF33-4FCF-9C6A-A7DA1A74BE28}" type="slidenum">
              <a:rPr lang="en-US" smtClean="0">
                <a:solidFill>
                  <a:prstClr val="black">
                    <a:tint val="75000"/>
                  </a:prstClr>
                </a:solidFill>
              </a:rPr>
              <a:pPr>
                <a:spcAft>
                  <a:spcPts val="600"/>
                </a:spcAft>
              </a:pPr>
              <a:t>16</a:t>
            </a:fld>
            <a:endParaRPr lang="en-US">
              <a:solidFill>
                <a:prstClr val="black">
                  <a:tint val="75000"/>
                </a:prstClr>
              </a:solidFill>
            </a:endParaRPr>
          </a:p>
        </p:txBody>
      </p:sp>
    </p:spTree>
    <p:extLst>
      <p:ext uri="{BB962C8B-B14F-4D97-AF65-F5344CB8AC3E}">
        <p14:creationId xmlns:p14="http://schemas.microsoft.com/office/powerpoint/2010/main" val="2647427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FB4F95-EDA3-5236-588E-B2FEEDC0C7A9}"/>
              </a:ext>
            </a:extLst>
          </p:cNvPr>
          <p:cNvSpPr>
            <a:spLocks noGrp="1"/>
          </p:cNvSpPr>
          <p:nvPr>
            <p:ph type="dt" sz="half" idx="10"/>
          </p:nvPr>
        </p:nvSpPr>
        <p:spPr/>
        <p:txBody>
          <a:bodyPr/>
          <a:lstStyle/>
          <a:p>
            <a:fld id="{F33B5BEC-5C3D-4B44-BB13-30431971ABEB}" type="datetime1">
              <a:rPr lang="en-US" smtClean="0"/>
              <a:t>2/13/2024</a:t>
            </a:fld>
            <a:endParaRPr lang="en-US"/>
          </a:p>
        </p:txBody>
      </p:sp>
      <p:sp>
        <p:nvSpPr>
          <p:cNvPr id="3" name="Slide Number Placeholder 2">
            <a:extLst>
              <a:ext uri="{FF2B5EF4-FFF2-40B4-BE49-F238E27FC236}">
                <a16:creationId xmlns:a16="http://schemas.microsoft.com/office/drawing/2014/main" id="{C3671829-AB5F-D5D4-6541-A03CD376AE2A}"/>
              </a:ext>
            </a:extLst>
          </p:cNvPr>
          <p:cNvSpPr>
            <a:spLocks noGrp="1"/>
          </p:cNvSpPr>
          <p:nvPr>
            <p:ph type="sldNum" sz="quarter" idx="12"/>
          </p:nvPr>
        </p:nvSpPr>
        <p:spPr/>
        <p:txBody>
          <a:bodyPr/>
          <a:lstStyle/>
          <a:p>
            <a:fld id="{7FCEFC66-EF33-4FCF-9C6A-A7DA1A74BE28}" type="slidenum">
              <a:rPr lang="en-US" smtClean="0"/>
              <a:t>17</a:t>
            </a:fld>
            <a:endParaRPr lang="en-US"/>
          </a:p>
        </p:txBody>
      </p:sp>
      <p:graphicFrame>
        <p:nvGraphicFramePr>
          <p:cNvPr id="4" name="Table 3">
            <a:extLst>
              <a:ext uri="{FF2B5EF4-FFF2-40B4-BE49-F238E27FC236}">
                <a16:creationId xmlns:a16="http://schemas.microsoft.com/office/drawing/2014/main" id="{FE820212-4BB9-7B7A-285D-B72ACC3A5610}"/>
              </a:ext>
            </a:extLst>
          </p:cNvPr>
          <p:cNvGraphicFramePr>
            <a:graphicFrameLocks noGrp="1"/>
          </p:cNvGraphicFramePr>
          <p:nvPr>
            <p:extLst>
              <p:ext uri="{D42A27DB-BD31-4B8C-83A1-F6EECF244321}">
                <p14:modId xmlns:p14="http://schemas.microsoft.com/office/powerpoint/2010/main" val="2536981005"/>
              </p:ext>
            </p:extLst>
          </p:nvPr>
        </p:nvGraphicFramePr>
        <p:xfrm>
          <a:off x="2209800" y="1299659"/>
          <a:ext cx="8758555" cy="4787392"/>
        </p:xfrm>
        <a:graphic>
          <a:graphicData uri="http://schemas.openxmlformats.org/drawingml/2006/table">
            <a:tbl>
              <a:tblPr firstRow="1" firstCol="1" lastRow="1" lastCol="1" bandRow="1" bandCol="1">
                <a:tableStyleId>{5940675A-B579-460E-94D1-54222C63F5DA}</a:tableStyleId>
              </a:tblPr>
              <a:tblGrid>
                <a:gridCol w="2455545">
                  <a:extLst>
                    <a:ext uri="{9D8B030D-6E8A-4147-A177-3AD203B41FA5}">
                      <a16:colId xmlns:a16="http://schemas.microsoft.com/office/drawing/2014/main" val="1244918940"/>
                    </a:ext>
                  </a:extLst>
                </a:gridCol>
                <a:gridCol w="1257935">
                  <a:extLst>
                    <a:ext uri="{9D8B030D-6E8A-4147-A177-3AD203B41FA5}">
                      <a16:colId xmlns:a16="http://schemas.microsoft.com/office/drawing/2014/main" val="4095630556"/>
                    </a:ext>
                  </a:extLst>
                </a:gridCol>
                <a:gridCol w="1314450">
                  <a:extLst>
                    <a:ext uri="{9D8B030D-6E8A-4147-A177-3AD203B41FA5}">
                      <a16:colId xmlns:a16="http://schemas.microsoft.com/office/drawing/2014/main" val="2246913128"/>
                    </a:ext>
                  </a:extLst>
                </a:gridCol>
                <a:gridCol w="1772920">
                  <a:extLst>
                    <a:ext uri="{9D8B030D-6E8A-4147-A177-3AD203B41FA5}">
                      <a16:colId xmlns:a16="http://schemas.microsoft.com/office/drawing/2014/main" val="3077243210"/>
                    </a:ext>
                  </a:extLst>
                </a:gridCol>
                <a:gridCol w="1957705">
                  <a:extLst>
                    <a:ext uri="{9D8B030D-6E8A-4147-A177-3AD203B41FA5}">
                      <a16:colId xmlns:a16="http://schemas.microsoft.com/office/drawing/2014/main" val="4162425456"/>
                    </a:ext>
                  </a:extLst>
                </a:gridCol>
              </a:tblGrid>
              <a:tr h="819150">
                <a:tc>
                  <a:txBody>
                    <a:bodyPr/>
                    <a:lstStyle/>
                    <a:p>
                      <a:pPr marL="69850" marR="0">
                        <a:spcBef>
                          <a:spcPts val="5"/>
                        </a:spcBef>
                        <a:spcAft>
                          <a:spcPts val="0"/>
                        </a:spcAft>
                      </a:pPr>
                      <a:r>
                        <a:rPr lang="en-US" sz="1400" b="1" dirty="0">
                          <a:effectLst/>
                        </a:rPr>
                        <a:t>Description</a:t>
                      </a:r>
                      <a:r>
                        <a:rPr lang="en-US" sz="1400" b="1" spc="-25" dirty="0">
                          <a:effectLst/>
                        </a:rPr>
                        <a:t> </a:t>
                      </a:r>
                      <a:r>
                        <a:rPr lang="en-US" sz="1400" b="1" dirty="0">
                          <a:effectLst/>
                        </a:rPr>
                        <a:t>of</a:t>
                      </a:r>
                      <a:r>
                        <a:rPr lang="en-US" sz="1400" b="1" spc="-30" dirty="0">
                          <a:effectLst/>
                        </a:rPr>
                        <a:t> </a:t>
                      </a:r>
                      <a:r>
                        <a:rPr lang="en-US" sz="1400" b="1" spc="-10" dirty="0">
                          <a:effectLst/>
                        </a:rPr>
                        <a:t>Students</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2710" marR="92075">
                        <a:spcBef>
                          <a:spcPts val="5"/>
                        </a:spcBef>
                        <a:spcAft>
                          <a:spcPts val="0"/>
                        </a:spcAft>
                      </a:pPr>
                      <a:r>
                        <a:rPr lang="en-US" sz="1400" b="1" spc="-10" dirty="0">
                          <a:effectLst/>
                        </a:rPr>
                        <a:t>Accountability </a:t>
                      </a:r>
                      <a:r>
                        <a:rPr lang="en-US" sz="1400" b="1" spc="-30" dirty="0">
                          <a:effectLst/>
                        </a:rPr>
                        <a:t>or </a:t>
                      </a:r>
                      <a:r>
                        <a:rPr lang="en-US" sz="1400" b="1" spc="-10" dirty="0">
                          <a:effectLst/>
                        </a:rPr>
                        <a:t>Instructional Responsibility</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2075" marR="0">
                        <a:spcBef>
                          <a:spcPts val="5"/>
                        </a:spcBef>
                        <a:spcAft>
                          <a:spcPts val="0"/>
                        </a:spcAft>
                      </a:pPr>
                      <a:r>
                        <a:rPr lang="en-US" sz="1400" b="1" spc="-10" dirty="0">
                          <a:effectLst/>
                        </a:rPr>
                        <a:t>CSE/CPSE</a:t>
                      </a:r>
                      <a:endParaRPr lang="en-US" sz="1400" b="1" dirty="0">
                        <a:effectLst/>
                      </a:endParaRPr>
                    </a:p>
                    <a:p>
                      <a:pPr marL="92075" marR="0">
                        <a:spcBef>
                          <a:spcPts val="5"/>
                        </a:spcBef>
                        <a:spcAft>
                          <a:spcPts val="0"/>
                        </a:spcAft>
                      </a:pPr>
                      <a:r>
                        <a:rPr lang="en-US" sz="1400" b="1" spc="-10" dirty="0">
                          <a:effectLst/>
                        </a:rPr>
                        <a:t>Responsibility</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1440" marR="5715">
                        <a:spcBef>
                          <a:spcPts val="5"/>
                        </a:spcBef>
                        <a:spcAft>
                          <a:spcPts val="0"/>
                        </a:spcAft>
                      </a:pPr>
                      <a:r>
                        <a:rPr lang="en-US" sz="1400" b="1" dirty="0">
                          <a:effectLst/>
                        </a:rPr>
                        <a:t>Who</a:t>
                      </a:r>
                      <a:r>
                        <a:rPr lang="en-US" sz="1400" b="1" spc="-60" dirty="0">
                          <a:effectLst/>
                        </a:rPr>
                        <a:t> </a:t>
                      </a:r>
                      <a:r>
                        <a:rPr lang="en-US" sz="1400" b="1" dirty="0">
                          <a:effectLst/>
                        </a:rPr>
                        <a:t>Will</a:t>
                      </a:r>
                      <a:r>
                        <a:rPr lang="en-US" sz="1400" b="1" spc="-60" dirty="0">
                          <a:effectLst/>
                        </a:rPr>
                        <a:t> </a:t>
                      </a:r>
                      <a:r>
                        <a:rPr lang="en-US" sz="1400" b="1" dirty="0">
                          <a:effectLst/>
                        </a:rPr>
                        <a:t>Report</a:t>
                      </a:r>
                      <a:r>
                        <a:rPr lang="en-US" sz="1400" b="1" spc="-65" dirty="0">
                          <a:effectLst/>
                        </a:rPr>
                        <a:t> </a:t>
                      </a:r>
                      <a:r>
                        <a:rPr lang="en-US" sz="1400" b="1" dirty="0">
                          <a:effectLst/>
                        </a:rPr>
                        <a:t>Data to SIRS and Using What Code (i.e.,</a:t>
                      </a:r>
                    </a:p>
                    <a:p>
                      <a:pPr marL="91440" marR="5715">
                        <a:lnSpc>
                          <a:spcPts val="1280"/>
                        </a:lnSpc>
                        <a:spcBef>
                          <a:spcPts val="0"/>
                        </a:spcBef>
                        <a:spcAft>
                          <a:spcPts val="0"/>
                        </a:spcAft>
                      </a:pPr>
                      <a:r>
                        <a:rPr lang="en-US" sz="1400" b="1" dirty="0">
                          <a:effectLst/>
                        </a:rPr>
                        <a:t>District of Responsibility)</a:t>
                      </a:r>
                      <a:r>
                        <a:rPr lang="en-US" sz="1400" b="1" spc="-95" dirty="0">
                          <a:effectLst/>
                        </a:rPr>
                        <a:t> </a:t>
                      </a:r>
                      <a:r>
                        <a:rPr lang="en-US" sz="1400" b="1" dirty="0">
                          <a:effectLst/>
                        </a:rPr>
                        <a:t>*</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120015" marR="38735">
                        <a:spcBef>
                          <a:spcPts val="5"/>
                        </a:spcBef>
                        <a:spcAft>
                          <a:spcPts val="0"/>
                        </a:spcAft>
                      </a:pPr>
                      <a:r>
                        <a:rPr lang="en-US" sz="1400" b="1" dirty="0">
                          <a:effectLst/>
                        </a:rPr>
                        <a:t>Location/BEDS</a:t>
                      </a:r>
                      <a:r>
                        <a:rPr lang="en-US" sz="1400" b="1" spc="-95" dirty="0">
                          <a:effectLst/>
                        </a:rPr>
                        <a:t> </a:t>
                      </a:r>
                      <a:r>
                        <a:rPr lang="en-US" sz="1400" b="1" dirty="0">
                          <a:effectLst/>
                        </a:rPr>
                        <a:t>Code (i.e., Building of </a:t>
                      </a:r>
                      <a:r>
                        <a:rPr lang="en-US" sz="1400" b="1" spc="-10" dirty="0">
                          <a:effectLst/>
                        </a:rPr>
                        <a:t>Enrollment)</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extLst>
                  <a:ext uri="{0D108BD9-81ED-4DB2-BD59-A6C34878D82A}">
                    <a16:rowId xmlns:a16="http://schemas.microsoft.com/office/drawing/2014/main" val="2549185787"/>
                  </a:ext>
                </a:extLst>
              </a:tr>
              <a:tr h="819150">
                <a:tc>
                  <a:txBody>
                    <a:bodyPr/>
                    <a:lstStyle/>
                    <a:p>
                      <a:pPr marL="69850" marR="0">
                        <a:spcBef>
                          <a:spcPts val="5"/>
                        </a:spcBef>
                        <a:spcAft>
                          <a:spcPts val="0"/>
                        </a:spcAft>
                      </a:pPr>
                      <a:r>
                        <a:rPr lang="en-US" sz="1100" b="1" dirty="0">
                          <a:effectLst/>
                          <a:latin typeface="Bookman Old Style" panose="02050604050505020204" pitchFamily="18" charset="0"/>
                          <a:ea typeface="Bookman Old Style" panose="02050604050505020204" pitchFamily="18" charset="0"/>
                          <a:cs typeface="Bookman Old Style" panose="02050604050505020204" pitchFamily="18" charset="0"/>
                        </a:rPr>
                        <a:t>1)</a:t>
                      </a:r>
                      <a:r>
                        <a:rPr lang="en-US" sz="1100" b="1"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student</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who</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attends</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a</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69850" marR="111125">
                        <a:lnSpc>
                          <a:spcPts val="128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school</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within</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school</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 of residence</a:t>
                      </a:r>
                    </a:p>
                  </a:txBody>
                  <a:tcPr marL="0" marR="0" marT="0" marB="0"/>
                </a:tc>
                <a:tc>
                  <a:txBody>
                    <a:bodyPr/>
                    <a:lstStyle/>
                    <a:p>
                      <a:pPr marL="92710" marR="92075">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of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2075" marR="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of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1440" marR="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25">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15">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1440" marR="5715">
                        <a:lnSpc>
                          <a:spcPts val="1280"/>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(Reason for Beginning Enrollment</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0011)</a:t>
                      </a:r>
                    </a:p>
                  </a:txBody>
                  <a:tcPr marL="0" marR="0" marT="0" marB="0"/>
                </a:tc>
                <a:tc>
                  <a:txBody>
                    <a:bodyPr/>
                    <a:lstStyle/>
                    <a:p>
                      <a:pPr marL="120015" marR="0">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Use</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12</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digits</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the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120015" marR="38735">
                        <a:lnSpc>
                          <a:spcPts val="128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BEDS</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5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school the student attends</a:t>
                      </a:r>
                    </a:p>
                  </a:txBody>
                  <a:tcPr marL="0" marR="0" marT="0" marB="0"/>
                </a:tc>
                <a:extLst>
                  <a:ext uri="{0D108BD9-81ED-4DB2-BD59-A6C34878D82A}">
                    <a16:rowId xmlns:a16="http://schemas.microsoft.com/office/drawing/2014/main" val="1083562757"/>
                  </a:ext>
                </a:extLst>
              </a:tr>
              <a:tr h="819150">
                <a:tc>
                  <a:txBody>
                    <a:bodyPr/>
                    <a:lstStyle/>
                    <a:p>
                      <a:pPr marL="69850" marR="81280">
                        <a:spcBef>
                          <a:spcPts val="5"/>
                        </a:spcBef>
                        <a:spcAft>
                          <a:spcPts val="0"/>
                        </a:spcAft>
                      </a:pPr>
                      <a:r>
                        <a:rPr lang="en-US" sz="1100" b="1" dirty="0">
                          <a:effectLst/>
                          <a:latin typeface="Bookman Old Style" panose="02050604050505020204" pitchFamily="18" charset="0"/>
                          <a:ea typeface="Bookman Old Style" panose="02050604050505020204" pitchFamily="18" charset="0"/>
                          <a:cs typeface="Bookman Old Style" panose="02050604050505020204" pitchFamily="18" charset="0"/>
                        </a:rPr>
                        <a:t>2)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 school-age student who resides in the district and is placed</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by</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5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administrator or the CSE of the school district in educational programs outside the district (such as another school</a:t>
                      </a:r>
                      <a:r>
                        <a:rPr lang="en-US" sz="1100" spc="-5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6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BOCES,</a:t>
                      </a:r>
                      <a:r>
                        <a:rPr lang="en-US" sz="1100" spc="-6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approved private in-State or out-of-State school, 4201 State-supported school, or Special Act school)</a:t>
                      </a:r>
                    </a:p>
                  </a:txBody>
                  <a:tcPr marL="0" marR="0" marT="0" marB="0"/>
                </a:tc>
                <a:tc>
                  <a:txBody>
                    <a:bodyPr/>
                    <a:lstStyle/>
                    <a:p>
                      <a:pPr marL="92710" marR="92075">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of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2075" marR="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of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1440" marR="5715">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 of residence (Reason for Beginning Enrollment</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0011)</a:t>
                      </a:r>
                    </a:p>
                    <a:p>
                      <a:pPr marL="0" marR="0">
                        <a:spcBef>
                          <a:spcPts val="25"/>
                        </a:spcBef>
                        <a:spcAft>
                          <a:spcPts val="0"/>
                        </a:spcAft>
                      </a:pPr>
                      <a:r>
                        <a:rPr lang="en-US" sz="1100" b="1" dirty="0">
                          <a:effectLst/>
                          <a:latin typeface="Arial" panose="020B0604020202020204" pitchFamily="34" charset="0"/>
                          <a:ea typeface="Bookman Old Style" panose="02050604050505020204" pitchFamily="18" charset="0"/>
                          <a:cs typeface="Bookman Old Style" panose="02050604050505020204" pitchFamily="18" charset="0"/>
                        </a:rPr>
                        <a:t> </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1440" marR="5715">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 of attendance (Reason for Beginning Enrollment</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0055)</a:t>
                      </a:r>
                    </a:p>
                  </a:txBody>
                  <a:tcPr marL="0" marR="0" marT="0" marB="0"/>
                </a:tc>
                <a:tc>
                  <a:txBody>
                    <a:bodyPr/>
                    <a:lstStyle/>
                    <a:p>
                      <a:pPr marL="120015" marR="38735">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School building BEDS code, BOCES code (see BOCES</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Codes</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in</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Chapter 5: Codes and Descriptions),</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 approved private school for students with disabilities,</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or</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 a 4201 State-supported school. See</a:t>
                      </a:r>
                    </a:p>
                    <a:p>
                      <a:pPr marL="120015" marR="0">
                        <a:spcBef>
                          <a:spcPts val="0"/>
                        </a:spcBef>
                        <a:spcAft>
                          <a:spcPts val="0"/>
                        </a:spcAft>
                      </a:pPr>
                      <a:r>
                        <a:rPr lang="en-US" sz="1100" u="sng"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Location</a:t>
                      </a:r>
                      <a:r>
                        <a:rPr lang="en-US" sz="1100" u="sng" spc="-30"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 </a:t>
                      </a:r>
                      <a:r>
                        <a:rPr lang="en-US" sz="1100" u="sng"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Codes</a:t>
                      </a:r>
                      <a:r>
                        <a:rPr lang="en-US" sz="1100" u="sng" spc="-15"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 </a:t>
                      </a:r>
                      <a:r>
                        <a:rPr lang="en-US" sz="1100" u="sng" spc="-25"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for</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120015" marR="38735">
                        <a:lnSpc>
                          <a:spcPts val="1280"/>
                        </a:lnSpc>
                        <a:spcBef>
                          <a:spcPts val="0"/>
                        </a:spcBef>
                        <a:spcAft>
                          <a:spcPts val="0"/>
                        </a:spcAft>
                      </a:pPr>
                      <a:r>
                        <a:rPr lang="en-US" sz="1100" u="sng"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Approved Special</a:t>
                      </a:r>
                      <a:r>
                        <a:rPr lang="en-US" sz="1100"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u="sng"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Education</a:t>
                      </a:r>
                      <a:r>
                        <a:rPr lang="en-US" sz="1100" u="sng" spc="-90"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 </a:t>
                      </a:r>
                      <a:r>
                        <a:rPr lang="en-US" sz="1100" u="sng"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Services</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t>
                      </a:r>
                    </a:p>
                  </a:txBody>
                  <a:tcPr marL="0" marR="0" marT="0" marB="0"/>
                </a:tc>
                <a:extLst>
                  <a:ext uri="{0D108BD9-81ED-4DB2-BD59-A6C34878D82A}">
                    <a16:rowId xmlns:a16="http://schemas.microsoft.com/office/drawing/2014/main" val="287645712"/>
                  </a:ext>
                </a:extLst>
              </a:tr>
              <a:tr h="819150">
                <a:tc>
                  <a:txBody>
                    <a:bodyPr/>
                    <a:lstStyle/>
                    <a:p>
                      <a:pPr marL="69850" marR="0">
                        <a:spcBef>
                          <a:spcPts val="5"/>
                        </a:spcBef>
                        <a:spcAft>
                          <a:spcPts val="0"/>
                        </a:spcAft>
                      </a:pPr>
                      <a:r>
                        <a:rPr lang="en-US" sz="1100" b="1" dirty="0">
                          <a:effectLst/>
                          <a:latin typeface="Bookman Old Style" panose="02050604050505020204" pitchFamily="18" charset="0"/>
                          <a:ea typeface="Bookman Old Style" panose="02050604050505020204" pitchFamily="18" charset="0"/>
                          <a:cs typeface="Bookman Old Style" panose="02050604050505020204" pitchFamily="18" charset="0"/>
                        </a:rPr>
                        <a:t>3)</a:t>
                      </a:r>
                      <a:r>
                        <a:rPr lang="en-US" sz="1100" b="1" spc="-5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general-education</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student</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69850" marR="0">
                        <a:lnSpc>
                          <a:spcPts val="128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who</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resides</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in</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and attends a charter school</a:t>
                      </a:r>
                    </a:p>
                  </a:txBody>
                  <a:tcPr marL="0" marR="0" marT="0" marB="0"/>
                </a:tc>
                <a:tc>
                  <a:txBody>
                    <a:bodyPr/>
                    <a:lstStyle/>
                    <a:p>
                      <a:pPr marL="92710" marR="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Charter</a:t>
                      </a:r>
                      <a:r>
                        <a:rPr lang="en-US" sz="1100" spc="-15">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school</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2075" marR="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Not</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 applicable</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1440" marR="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Charter</a:t>
                      </a:r>
                      <a:r>
                        <a:rPr lang="en-US" sz="1100" spc="-3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school</a:t>
                      </a:r>
                      <a:r>
                        <a:rPr lang="en-US" sz="1100" spc="-25">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(Reason</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1440" marR="5715">
                        <a:lnSpc>
                          <a:spcPts val="1280"/>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for Beginning Enrollment</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0011)</a:t>
                      </a:r>
                    </a:p>
                  </a:txBody>
                  <a:tcPr marL="0" marR="0" marT="0" marB="0"/>
                </a:tc>
                <a:tc>
                  <a:txBody>
                    <a:bodyPr/>
                    <a:lstStyle/>
                    <a:p>
                      <a:pPr marL="120015" marR="107950">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Charter</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school</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BEDS </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code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extLst>
                  <a:ext uri="{0D108BD9-81ED-4DB2-BD59-A6C34878D82A}">
                    <a16:rowId xmlns:a16="http://schemas.microsoft.com/office/drawing/2014/main" val="1062443135"/>
                  </a:ext>
                </a:extLst>
              </a:tr>
            </a:tbl>
          </a:graphicData>
        </a:graphic>
      </p:graphicFrame>
      <p:sp>
        <p:nvSpPr>
          <p:cNvPr id="5" name="TextBox 4">
            <a:extLst>
              <a:ext uri="{FF2B5EF4-FFF2-40B4-BE49-F238E27FC236}">
                <a16:creationId xmlns:a16="http://schemas.microsoft.com/office/drawing/2014/main" id="{A03DCA26-03D7-D492-6511-05567FFA416F}"/>
              </a:ext>
            </a:extLst>
          </p:cNvPr>
          <p:cNvSpPr txBox="1"/>
          <p:nvPr/>
        </p:nvSpPr>
        <p:spPr>
          <a:xfrm>
            <a:off x="237266" y="2825568"/>
            <a:ext cx="1819374" cy="1384995"/>
          </a:xfrm>
          <a:prstGeom prst="rect">
            <a:avLst/>
          </a:prstGeom>
          <a:noFill/>
        </p:spPr>
        <p:txBody>
          <a:bodyPr wrap="square" rtlCol="0">
            <a:spAutoFit/>
          </a:bodyPr>
          <a:lstStyle/>
          <a:p>
            <a:pPr algn="ctr"/>
            <a:r>
              <a:rPr lang="en-US" sz="2800" dirty="0"/>
              <a:t>Most common scenarios</a:t>
            </a:r>
          </a:p>
        </p:txBody>
      </p:sp>
    </p:spTree>
    <p:extLst>
      <p:ext uri="{BB962C8B-B14F-4D97-AF65-F5344CB8AC3E}">
        <p14:creationId xmlns:p14="http://schemas.microsoft.com/office/powerpoint/2010/main" val="2078287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FB4F95-EDA3-5236-588E-B2FEEDC0C7A9}"/>
              </a:ext>
            </a:extLst>
          </p:cNvPr>
          <p:cNvSpPr>
            <a:spLocks noGrp="1"/>
          </p:cNvSpPr>
          <p:nvPr>
            <p:ph type="dt" sz="half" idx="10"/>
          </p:nvPr>
        </p:nvSpPr>
        <p:spPr/>
        <p:txBody>
          <a:bodyPr/>
          <a:lstStyle/>
          <a:p>
            <a:fld id="{F33B5BEC-5C3D-4B44-BB13-30431971ABEB}" type="datetime1">
              <a:rPr lang="en-US" smtClean="0"/>
              <a:t>2/13/2024</a:t>
            </a:fld>
            <a:endParaRPr lang="en-US"/>
          </a:p>
        </p:txBody>
      </p:sp>
      <p:sp>
        <p:nvSpPr>
          <p:cNvPr id="3" name="Slide Number Placeholder 2">
            <a:extLst>
              <a:ext uri="{FF2B5EF4-FFF2-40B4-BE49-F238E27FC236}">
                <a16:creationId xmlns:a16="http://schemas.microsoft.com/office/drawing/2014/main" id="{C3671829-AB5F-D5D4-6541-A03CD376AE2A}"/>
              </a:ext>
            </a:extLst>
          </p:cNvPr>
          <p:cNvSpPr>
            <a:spLocks noGrp="1"/>
          </p:cNvSpPr>
          <p:nvPr>
            <p:ph type="sldNum" sz="quarter" idx="12"/>
          </p:nvPr>
        </p:nvSpPr>
        <p:spPr/>
        <p:txBody>
          <a:bodyPr/>
          <a:lstStyle/>
          <a:p>
            <a:fld id="{7FCEFC66-EF33-4FCF-9C6A-A7DA1A74BE28}" type="slidenum">
              <a:rPr lang="en-US" smtClean="0"/>
              <a:t>18</a:t>
            </a:fld>
            <a:endParaRPr lang="en-US"/>
          </a:p>
        </p:txBody>
      </p:sp>
      <p:graphicFrame>
        <p:nvGraphicFramePr>
          <p:cNvPr id="4" name="Table 3">
            <a:extLst>
              <a:ext uri="{FF2B5EF4-FFF2-40B4-BE49-F238E27FC236}">
                <a16:creationId xmlns:a16="http://schemas.microsoft.com/office/drawing/2014/main" id="{FE820212-4BB9-7B7A-285D-B72ACC3A5610}"/>
              </a:ext>
            </a:extLst>
          </p:cNvPr>
          <p:cNvGraphicFramePr>
            <a:graphicFrameLocks noGrp="1"/>
          </p:cNvGraphicFramePr>
          <p:nvPr/>
        </p:nvGraphicFramePr>
        <p:xfrm>
          <a:off x="2277527" y="161142"/>
          <a:ext cx="8758555" cy="6486652"/>
        </p:xfrm>
        <a:graphic>
          <a:graphicData uri="http://schemas.openxmlformats.org/drawingml/2006/table">
            <a:tbl>
              <a:tblPr firstRow="1" firstCol="1" lastRow="1" lastCol="1" bandRow="1" bandCol="1">
                <a:tableStyleId>{5940675A-B579-460E-94D1-54222C63F5DA}</a:tableStyleId>
              </a:tblPr>
              <a:tblGrid>
                <a:gridCol w="2455545">
                  <a:extLst>
                    <a:ext uri="{9D8B030D-6E8A-4147-A177-3AD203B41FA5}">
                      <a16:colId xmlns:a16="http://schemas.microsoft.com/office/drawing/2014/main" val="1244918940"/>
                    </a:ext>
                  </a:extLst>
                </a:gridCol>
                <a:gridCol w="1257935">
                  <a:extLst>
                    <a:ext uri="{9D8B030D-6E8A-4147-A177-3AD203B41FA5}">
                      <a16:colId xmlns:a16="http://schemas.microsoft.com/office/drawing/2014/main" val="4095630556"/>
                    </a:ext>
                  </a:extLst>
                </a:gridCol>
                <a:gridCol w="1314450">
                  <a:extLst>
                    <a:ext uri="{9D8B030D-6E8A-4147-A177-3AD203B41FA5}">
                      <a16:colId xmlns:a16="http://schemas.microsoft.com/office/drawing/2014/main" val="2246913128"/>
                    </a:ext>
                  </a:extLst>
                </a:gridCol>
                <a:gridCol w="1772920">
                  <a:extLst>
                    <a:ext uri="{9D8B030D-6E8A-4147-A177-3AD203B41FA5}">
                      <a16:colId xmlns:a16="http://schemas.microsoft.com/office/drawing/2014/main" val="3077243210"/>
                    </a:ext>
                  </a:extLst>
                </a:gridCol>
                <a:gridCol w="1957705">
                  <a:extLst>
                    <a:ext uri="{9D8B030D-6E8A-4147-A177-3AD203B41FA5}">
                      <a16:colId xmlns:a16="http://schemas.microsoft.com/office/drawing/2014/main" val="4162425456"/>
                    </a:ext>
                  </a:extLst>
                </a:gridCol>
              </a:tblGrid>
              <a:tr h="819150">
                <a:tc>
                  <a:txBody>
                    <a:bodyPr/>
                    <a:lstStyle/>
                    <a:p>
                      <a:pPr marL="69850" marR="0">
                        <a:spcBef>
                          <a:spcPts val="5"/>
                        </a:spcBef>
                        <a:spcAft>
                          <a:spcPts val="0"/>
                        </a:spcAft>
                      </a:pPr>
                      <a:r>
                        <a:rPr lang="en-US" sz="1400" b="1" dirty="0">
                          <a:effectLst/>
                        </a:rPr>
                        <a:t>Description</a:t>
                      </a:r>
                      <a:r>
                        <a:rPr lang="en-US" sz="1400" b="1" spc="-25" dirty="0">
                          <a:effectLst/>
                        </a:rPr>
                        <a:t> </a:t>
                      </a:r>
                      <a:r>
                        <a:rPr lang="en-US" sz="1400" b="1" dirty="0">
                          <a:effectLst/>
                        </a:rPr>
                        <a:t>of</a:t>
                      </a:r>
                      <a:r>
                        <a:rPr lang="en-US" sz="1400" b="1" spc="-30" dirty="0">
                          <a:effectLst/>
                        </a:rPr>
                        <a:t> </a:t>
                      </a:r>
                      <a:r>
                        <a:rPr lang="en-US" sz="1400" b="1" spc="-10" dirty="0">
                          <a:effectLst/>
                        </a:rPr>
                        <a:t>Students</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2710" marR="92075">
                        <a:spcBef>
                          <a:spcPts val="5"/>
                        </a:spcBef>
                        <a:spcAft>
                          <a:spcPts val="0"/>
                        </a:spcAft>
                      </a:pPr>
                      <a:r>
                        <a:rPr lang="en-US" sz="1400" b="1" spc="-10" dirty="0">
                          <a:effectLst/>
                        </a:rPr>
                        <a:t>Accountability </a:t>
                      </a:r>
                      <a:r>
                        <a:rPr lang="en-US" sz="1400" b="1" spc="-30" dirty="0">
                          <a:effectLst/>
                        </a:rPr>
                        <a:t>or </a:t>
                      </a:r>
                      <a:r>
                        <a:rPr lang="en-US" sz="1400" b="1" spc="-10" dirty="0">
                          <a:effectLst/>
                        </a:rPr>
                        <a:t>Instructional Responsibility</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2075" marR="0">
                        <a:spcBef>
                          <a:spcPts val="5"/>
                        </a:spcBef>
                        <a:spcAft>
                          <a:spcPts val="0"/>
                        </a:spcAft>
                      </a:pPr>
                      <a:r>
                        <a:rPr lang="en-US" sz="1400" b="1" spc="-10" dirty="0">
                          <a:effectLst/>
                        </a:rPr>
                        <a:t>CSE/CPSE</a:t>
                      </a:r>
                      <a:endParaRPr lang="en-US" sz="1400" b="1" dirty="0">
                        <a:effectLst/>
                      </a:endParaRPr>
                    </a:p>
                    <a:p>
                      <a:pPr marL="92075" marR="0">
                        <a:spcBef>
                          <a:spcPts val="5"/>
                        </a:spcBef>
                        <a:spcAft>
                          <a:spcPts val="0"/>
                        </a:spcAft>
                      </a:pPr>
                      <a:r>
                        <a:rPr lang="en-US" sz="1400" b="1" spc="-10" dirty="0">
                          <a:effectLst/>
                        </a:rPr>
                        <a:t>Responsibility</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1440" marR="5715">
                        <a:spcBef>
                          <a:spcPts val="5"/>
                        </a:spcBef>
                        <a:spcAft>
                          <a:spcPts val="0"/>
                        </a:spcAft>
                      </a:pPr>
                      <a:r>
                        <a:rPr lang="en-US" sz="1400" b="1" dirty="0">
                          <a:effectLst/>
                        </a:rPr>
                        <a:t>Who</a:t>
                      </a:r>
                      <a:r>
                        <a:rPr lang="en-US" sz="1400" b="1" spc="-60" dirty="0">
                          <a:effectLst/>
                        </a:rPr>
                        <a:t> </a:t>
                      </a:r>
                      <a:r>
                        <a:rPr lang="en-US" sz="1400" b="1" dirty="0">
                          <a:effectLst/>
                        </a:rPr>
                        <a:t>Will</a:t>
                      </a:r>
                      <a:r>
                        <a:rPr lang="en-US" sz="1400" b="1" spc="-60" dirty="0">
                          <a:effectLst/>
                        </a:rPr>
                        <a:t> </a:t>
                      </a:r>
                      <a:r>
                        <a:rPr lang="en-US" sz="1400" b="1" dirty="0">
                          <a:effectLst/>
                        </a:rPr>
                        <a:t>Report</a:t>
                      </a:r>
                      <a:r>
                        <a:rPr lang="en-US" sz="1400" b="1" spc="-65" dirty="0">
                          <a:effectLst/>
                        </a:rPr>
                        <a:t> </a:t>
                      </a:r>
                      <a:r>
                        <a:rPr lang="en-US" sz="1400" b="1" dirty="0">
                          <a:effectLst/>
                        </a:rPr>
                        <a:t>Data to SIRS and Using What Code (i.e.,</a:t>
                      </a:r>
                    </a:p>
                    <a:p>
                      <a:pPr marL="91440" marR="5715">
                        <a:lnSpc>
                          <a:spcPts val="1280"/>
                        </a:lnSpc>
                        <a:spcBef>
                          <a:spcPts val="0"/>
                        </a:spcBef>
                        <a:spcAft>
                          <a:spcPts val="0"/>
                        </a:spcAft>
                      </a:pPr>
                      <a:r>
                        <a:rPr lang="en-US" sz="1400" b="1" dirty="0">
                          <a:effectLst/>
                        </a:rPr>
                        <a:t>District of Responsibility)</a:t>
                      </a:r>
                      <a:r>
                        <a:rPr lang="en-US" sz="1400" b="1" spc="-95" dirty="0">
                          <a:effectLst/>
                        </a:rPr>
                        <a:t> </a:t>
                      </a:r>
                      <a:r>
                        <a:rPr lang="en-US" sz="1400" b="1" dirty="0">
                          <a:effectLst/>
                        </a:rPr>
                        <a:t>*</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120015" marR="38735">
                        <a:spcBef>
                          <a:spcPts val="5"/>
                        </a:spcBef>
                        <a:spcAft>
                          <a:spcPts val="0"/>
                        </a:spcAft>
                      </a:pPr>
                      <a:r>
                        <a:rPr lang="en-US" sz="1400" b="1" dirty="0">
                          <a:effectLst/>
                        </a:rPr>
                        <a:t>Location/BEDS</a:t>
                      </a:r>
                      <a:r>
                        <a:rPr lang="en-US" sz="1400" b="1" spc="-95" dirty="0">
                          <a:effectLst/>
                        </a:rPr>
                        <a:t> </a:t>
                      </a:r>
                      <a:r>
                        <a:rPr lang="en-US" sz="1400" b="1" dirty="0">
                          <a:effectLst/>
                        </a:rPr>
                        <a:t>Code (i.e., Building of </a:t>
                      </a:r>
                      <a:r>
                        <a:rPr lang="en-US" sz="1400" b="1" spc="-10" dirty="0">
                          <a:effectLst/>
                        </a:rPr>
                        <a:t>Enrollment)</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extLst>
                  <a:ext uri="{0D108BD9-81ED-4DB2-BD59-A6C34878D82A}">
                    <a16:rowId xmlns:a16="http://schemas.microsoft.com/office/drawing/2014/main" val="2549185787"/>
                  </a:ext>
                </a:extLst>
              </a:tr>
              <a:tr h="819150">
                <a:tc>
                  <a:txBody>
                    <a:bodyPr/>
                    <a:lstStyle/>
                    <a:p>
                      <a:pPr marL="69850" marR="81280">
                        <a:spcBef>
                          <a:spcPts val="5"/>
                        </a:spcBef>
                        <a:spcAft>
                          <a:spcPts val="0"/>
                        </a:spcAft>
                      </a:pPr>
                      <a:r>
                        <a:rPr lang="en-US" sz="1100" b="1" dirty="0">
                          <a:effectLst/>
                          <a:latin typeface="Bookman Old Style" panose="02050604050505020204" pitchFamily="18" charset="0"/>
                          <a:ea typeface="Bookman Old Style" panose="02050604050505020204" pitchFamily="18" charset="0"/>
                          <a:cs typeface="Bookman Old Style" panose="02050604050505020204" pitchFamily="18" charset="0"/>
                        </a:rPr>
                        <a:t>4)</a:t>
                      </a:r>
                      <a:r>
                        <a:rPr lang="en-US" sz="1100" b="1" spc="-5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student</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with</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disability</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or</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 student who is referred to the CSE for determination of eligibility for special education services who resides in the district and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attends a charter</a:t>
                      </a:r>
                    </a:p>
                    <a:p>
                      <a:pPr marL="69850" marR="0">
                        <a:lnSpc>
                          <a:spcPts val="1190"/>
                        </a:lnSpc>
                        <a:spcBef>
                          <a:spcPts val="5"/>
                        </a:spcBef>
                        <a:spcAft>
                          <a:spcPts val="0"/>
                        </a:spcAft>
                      </a:pPr>
                      <a:r>
                        <a:rPr lang="en-US" sz="1100" spc="-1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School</a:t>
                      </a:r>
                    </a:p>
                    <a:p>
                      <a:pPr marL="69850" marR="0">
                        <a:lnSpc>
                          <a:spcPts val="1190"/>
                        </a:lnSpc>
                        <a:spcBef>
                          <a:spcPts val="5"/>
                        </a:spcBef>
                        <a:spcAft>
                          <a:spcPts val="0"/>
                        </a:spcAft>
                      </a:pP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2710" marR="0">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Charter</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school</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2075" marR="0">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1440" marR="5715">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Charter</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school</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(Reason for Beginning Enrollment</a:t>
                      </a:r>
                      <a:r>
                        <a:rPr lang="en-US" sz="1100" spc="-7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7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0011) </a:t>
                      </a:r>
                    </a:p>
                    <a:p>
                      <a:pPr marL="91440" marR="5715">
                        <a:spcBef>
                          <a:spcPts val="5"/>
                        </a:spcBef>
                        <a:spcAft>
                          <a:spcPts val="0"/>
                        </a:spcAft>
                      </a:pP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1440" marR="5715">
                        <a:spcBef>
                          <a:spcPts val="5"/>
                        </a:spcBef>
                        <a:spcAft>
                          <a:spcPts val="0"/>
                        </a:spcAft>
                      </a:pP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District of residence (Reason for Beginning Enrollment</a:t>
                      </a:r>
                      <a:r>
                        <a:rPr lang="en-US" sz="1100" spc="-7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7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5905)</a:t>
                      </a:r>
                    </a:p>
                  </a:txBody>
                  <a:tcPr marL="0" marR="0" marT="0" marB="0"/>
                </a:tc>
                <a:tc>
                  <a:txBody>
                    <a:bodyPr/>
                    <a:lstStyle/>
                    <a:p>
                      <a:pPr marL="120015" marR="107950">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Charter</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school</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BEDS </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code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extLst>
                  <a:ext uri="{0D108BD9-81ED-4DB2-BD59-A6C34878D82A}">
                    <a16:rowId xmlns:a16="http://schemas.microsoft.com/office/drawing/2014/main" val="1083562757"/>
                  </a:ext>
                </a:extLst>
              </a:tr>
              <a:tr h="819150">
                <a:tc>
                  <a:txBody>
                    <a:bodyPr/>
                    <a:lstStyle/>
                    <a:p>
                      <a:pPr marL="71120" marR="0">
                        <a:lnSpc>
                          <a:spcPts val="1185"/>
                        </a:lnSpc>
                        <a:spcBef>
                          <a:spcPts val="5"/>
                        </a:spcBef>
                        <a:spcAft>
                          <a:spcPts val="0"/>
                        </a:spcAft>
                      </a:pPr>
                      <a:r>
                        <a:rPr lang="en-US" sz="1100" b="1" dirty="0">
                          <a:effectLst/>
                          <a:latin typeface="Bookman Old Style" panose="02050604050505020204" pitchFamily="18" charset="0"/>
                          <a:ea typeface="Bookman Old Style" panose="02050604050505020204" pitchFamily="18" charset="0"/>
                          <a:cs typeface="Bookman Old Style" panose="02050604050505020204" pitchFamily="18" charset="0"/>
                        </a:rPr>
                        <a:t>11)</a:t>
                      </a:r>
                      <a:r>
                        <a:rPr lang="en-US" sz="1100" b="1"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student</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with</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disability</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or</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71120" marR="0">
                        <a:lnSpc>
                          <a:spcPts val="1185"/>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student</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who</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is</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referred</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to</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the </a:t>
                      </a:r>
                      <a:r>
                        <a:rPr lang="en-US" sz="1100" kern="1200" dirty="0">
                          <a:solidFill>
                            <a:schemeClr val="tx1"/>
                          </a:solidFill>
                          <a:effectLst/>
                          <a:latin typeface="Bookman Old Style" panose="02050604050505020204" pitchFamily="18" charset="0"/>
                          <a:ea typeface="+mn-ea"/>
                          <a:cs typeface="+mn-cs"/>
                        </a:rPr>
                        <a:t>CSE for determination of eligibility for special education services who </a:t>
                      </a:r>
                      <a:r>
                        <a:rPr lang="en-US" sz="1100" kern="1200" dirty="0">
                          <a:solidFill>
                            <a:schemeClr val="tx1"/>
                          </a:solidFill>
                          <a:effectLst/>
                          <a:highlight>
                            <a:srgbClr val="FFFF00"/>
                          </a:highlight>
                          <a:latin typeface="Bookman Old Style" panose="02050604050505020204" pitchFamily="18" charset="0"/>
                          <a:ea typeface="+mn-ea"/>
                          <a:cs typeface="+mn-cs"/>
                        </a:rPr>
                        <a:t>is placed in a religious or independent (nonpublic) school by a parent/guardian</a:t>
                      </a:r>
                      <a:endPar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4615" marR="0">
                        <a:lnSpc>
                          <a:spcPts val="1185"/>
                        </a:lnSpc>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Religious</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or</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115888" indent="0"/>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Independent </a:t>
                      </a:r>
                      <a:r>
                        <a:rPr lang="en-US" sz="1100" kern="1200" dirty="0">
                          <a:solidFill>
                            <a:schemeClr val="tx1"/>
                          </a:solidFill>
                          <a:effectLst/>
                          <a:latin typeface="Bookman Old Style" panose="02050604050505020204" pitchFamily="18" charset="0"/>
                          <a:ea typeface="+mn-ea"/>
                          <a:cs typeface="+mn-cs"/>
                        </a:rPr>
                        <a:t>(nonpublic) school (Instructional if in-state; no NYS reporting if out-of-state)</a:t>
                      </a:r>
                    </a:p>
                    <a:p>
                      <a:pPr marL="115888" indent="0"/>
                      <a:r>
                        <a:rPr lang="en-US" sz="1100" b="1" kern="1200" dirty="0">
                          <a:solidFill>
                            <a:schemeClr val="tx1"/>
                          </a:solidFill>
                          <a:effectLst/>
                          <a:latin typeface="Bookman Old Style" panose="02050604050505020204" pitchFamily="18" charset="0"/>
                          <a:ea typeface="+mn-ea"/>
                          <a:cs typeface="+mn-cs"/>
                        </a:rPr>
                        <a:t> </a:t>
                      </a:r>
                      <a:endParaRPr lang="en-US" sz="1100" kern="1200" dirty="0">
                        <a:solidFill>
                          <a:schemeClr val="tx1"/>
                        </a:solidFill>
                        <a:effectLst/>
                        <a:latin typeface="Bookman Old Style" panose="02050604050505020204" pitchFamily="18" charset="0"/>
                        <a:ea typeface="+mn-ea"/>
                        <a:cs typeface="+mn-cs"/>
                      </a:endParaRPr>
                    </a:p>
                    <a:p>
                      <a:pPr marL="115888" indent="0"/>
                      <a:r>
                        <a:rPr lang="en-US" sz="1100" kern="1200" dirty="0">
                          <a:solidFill>
                            <a:schemeClr val="tx1"/>
                          </a:solidFill>
                          <a:effectLst/>
                          <a:latin typeface="Bookman Old Style" panose="02050604050505020204" pitchFamily="18" charset="0"/>
                          <a:ea typeface="+mn-ea"/>
                          <a:cs typeface="+mn-cs"/>
                        </a:rPr>
                        <a:t>Not applicable (Accountability)</a:t>
                      </a:r>
                      <a:endParaRPr lang="en-US" sz="8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0">
                        <a:lnSpc>
                          <a:spcPts val="1185"/>
                        </a:lnSpc>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in</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which</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5250" marR="0">
                        <a:lnSpc>
                          <a:spcPts val="1185"/>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Religious</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or </a:t>
                      </a:r>
                      <a:r>
                        <a:rPr lang="en-US" sz="1100" kern="1200" dirty="0">
                          <a:solidFill>
                            <a:schemeClr val="tx1"/>
                          </a:solidFill>
                          <a:effectLst/>
                          <a:latin typeface="Bookman Old Style" panose="02050604050505020204" pitchFamily="18" charset="0"/>
                          <a:ea typeface="+mn-ea"/>
                          <a:cs typeface="+mn-cs"/>
                        </a:rPr>
                        <a:t>independent (nonpublic) school is located (if in-state; no NYS reporting if out-of-state – any reporting would be by the out of state district of location to the state of location)</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115888" marR="0" indent="-20638">
                        <a:lnSpc>
                          <a:spcPts val="1185"/>
                        </a:lnSpc>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Religious</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or</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115888" indent="0"/>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Independent </a:t>
                      </a:r>
                      <a:r>
                        <a:rPr lang="en-US" sz="1100" kern="1200" dirty="0">
                          <a:solidFill>
                            <a:schemeClr val="tx1"/>
                          </a:solidFill>
                          <a:effectLst/>
                          <a:latin typeface="Bookman Old Style" panose="02050604050505020204" pitchFamily="18" charset="0"/>
                          <a:ea typeface="+mn-ea"/>
                          <a:cs typeface="+mn-cs"/>
                        </a:rPr>
                        <a:t>(nonpublic) school participating in SIRS (Reason for Beginning Enrollment Code 0011)</a:t>
                      </a:r>
                    </a:p>
                    <a:p>
                      <a:pPr marL="115888" indent="0"/>
                      <a:r>
                        <a:rPr lang="en-US" sz="1100" b="1" kern="1200" dirty="0">
                          <a:solidFill>
                            <a:schemeClr val="tx1"/>
                          </a:solidFill>
                          <a:effectLst/>
                          <a:latin typeface="Bookman Old Style" panose="02050604050505020204" pitchFamily="18" charset="0"/>
                          <a:ea typeface="+mn-ea"/>
                          <a:cs typeface="+mn-cs"/>
                        </a:rPr>
                        <a:t> </a:t>
                      </a:r>
                      <a:endParaRPr lang="en-US" sz="1100" kern="1200" dirty="0">
                        <a:solidFill>
                          <a:schemeClr val="tx1"/>
                        </a:solidFill>
                        <a:effectLst/>
                        <a:latin typeface="Bookman Old Style" panose="02050604050505020204" pitchFamily="18" charset="0"/>
                        <a:ea typeface="+mn-ea"/>
                        <a:cs typeface="+mn-cs"/>
                      </a:endParaRPr>
                    </a:p>
                    <a:p>
                      <a:pPr marL="115888" indent="0"/>
                      <a:r>
                        <a:rPr lang="en-US" sz="1100" kern="1200" dirty="0">
                          <a:solidFill>
                            <a:schemeClr val="tx1"/>
                          </a:solidFill>
                          <a:effectLst/>
                          <a:highlight>
                            <a:srgbClr val="FFFF00"/>
                          </a:highlight>
                          <a:latin typeface="Bookman Old Style" panose="02050604050505020204" pitchFamily="18" charset="0"/>
                          <a:ea typeface="+mn-ea"/>
                          <a:cs typeface="+mn-cs"/>
                        </a:rPr>
                        <a:t>District in which the religious or independent (nonpublic) school is located (Reason for Beginning Enrollment Code 5905)</a:t>
                      </a:r>
                    </a:p>
                    <a:p>
                      <a:pPr marL="115888" indent="0"/>
                      <a:r>
                        <a:rPr lang="en-US" sz="1100" b="1" kern="1200" dirty="0">
                          <a:solidFill>
                            <a:schemeClr val="tx1"/>
                          </a:solidFill>
                          <a:effectLst/>
                          <a:latin typeface="Bookman Old Style" panose="02050604050505020204" pitchFamily="18" charset="0"/>
                          <a:ea typeface="+mn-ea"/>
                          <a:cs typeface="+mn-cs"/>
                        </a:rPr>
                        <a:t> </a:t>
                      </a:r>
                      <a:endParaRPr lang="en-US" sz="1100" kern="1200" dirty="0">
                        <a:solidFill>
                          <a:schemeClr val="tx1"/>
                        </a:solidFill>
                        <a:effectLst/>
                        <a:latin typeface="Bookman Old Style" panose="02050604050505020204" pitchFamily="18" charset="0"/>
                        <a:ea typeface="+mn-ea"/>
                        <a:cs typeface="+mn-cs"/>
                      </a:endParaRPr>
                    </a:p>
                    <a:p>
                      <a:pPr marL="115888" indent="0"/>
                      <a:r>
                        <a:rPr lang="en-US" sz="1100" kern="1200" dirty="0">
                          <a:solidFill>
                            <a:schemeClr val="tx1"/>
                          </a:solidFill>
                          <a:effectLst/>
                          <a:latin typeface="Bookman Old Style" panose="02050604050505020204" pitchFamily="18" charset="0"/>
                          <a:ea typeface="+mn-ea"/>
                          <a:cs typeface="+mn-cs"/>
                        </a:rPr>
                        <a:t>No NYS reporting if out-of-state</a:t>
                      </a:r>
                    </a:p>
                    <a:p>
                      <a:endParaRPr lang="en-US" sz="8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124460" marR="0">
                        <a:lnSpc>
                          <a:spcPts val="1185"/>
                        </a:lnSpc>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Religious</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or</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independent</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115888" indent="0"/>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(nonpublic)</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school </a:t>
                      </a:r>
                      <a:r>
                        <a:rPr lang="en-US" sz="1100" kern="1200" dirty="0">
                          <a:solidFill>
                            <a:schemeClr val="tx1"/>
                          </a:solidFill>
                          <a:effectLst/>
                          <a:latin typeface="Bookman Old Style" panose="02050604050505020204" pitchFamily="18" charset="0"/>
                          <a:ea typeface="+mn-ea"/>
                          <a:cs typeface="+mn-cs"/>
                        </a:rPr>
                        <a:t>building BEDS code for schools that are registered. School district may apply for an institution code for a “noncompliant Religious or independent (nonpublic) school” by contacting </a:t>
                      </a:r>
                      <a:r>
                        <a:rPr lang="en-US" sz="1100" u="sng" kern="1200" dirty="0">
                          <a:solidFill>
                            <a:schemeClr val="tx1"/>
                          </a:solidFill>
                          <a:effectLst/>
                          <a:latin typeface="Bookman Old Style" panose="02050604050505020204" pitchFamily="18" charset="0"/>
                          <a:ea typeface="+mn-ea"/>
                          <a:cs typeface="+mn-cs"/>
                          <a:hlinkClick r:id="rId2"/>
                        </a:rPr>
                        <a:t>Datasupport</a:t>
                      </a:r>
                      <a:r>
                        <a:rPr lang="en-US" sz="1100" u="sng" kern="1200" dirty="0">
                          <a:solidFill>
                            <a:schemeClr val="tx1"/>
                          </a:solidFill>
                          <a:effectLst/>
                          <a:latin typeface="Bookman Old Style" panose="02050604050505020204" pitchFamily="18" charset="0"/>
                          <a:ea typeface="+mn-ea"/>
                          <a:cs typeface="+mn-cs"/>
                        </a:rPr>
                        <a:t>.</a:t>
                      </a:r>
                      <a:endParaRPr lang="en-US" sz="1100" kern="1200" dirty="0">
                        <a:solidFill>
                          <a:schemeClr val="tx1"/>
                        </a:solidFill>
                        <a:effectLst/>
                        <a:latin typeface="Bookman Old Style" panose="02050604050505020204" pitchFamily="18" charset="0"/>
                        <a:ea typeface="+mn-ea"/>
                        <a:cs typeface="+mn-cs"/>
                      </a:endParaRPr>
                    </a:p>
                    <a:p>
                      <a:pPr marL="115888" indent="0"/>
                      <a:r>
                        <a:rPr lang="en-US" sz="1100" b="1" kern="1200" dirty="0">
                          <a:solidFill>
                            <a:schemeClr val="tx1"/>
                          </a:solidFill>
                          <a:effectLst/>
                          <a:latin typeface="Bookman Old Style" panose="02050604050505020204" pitchFamily="18" charset="0"/>
                          <a:ea typeface="+mn-ea"/>
                          <a:cs typeface="+mn-cs"/>
                        </a:rPr>
                        <a:t> </a:t>
                      </a:r>
                      <a:endParaRPr lang="en-US" sz="1100" kern="1200" dirty="0">
                        <a:solidFill>
                          <a:schemeClr val="tx1"/>
                        </a:solidFill>
                        <a:effectLst/>
                        <a:latin typeface="Bookman Old Style" panose="02050604050505020204" pitchFamily="18" charset="0"/>
                        <a:ea typeface="+mn-ea"/>
                        <a:cs typeface="+mn-cs"/>
                      </a:endParaRPr>
                    </a:p>
                    <a:p>
                      <a:pPr marL="115888" indent="0"/>
                      <a:r>
                        <a:rPr lang="en-US" sz="1100" kern="1200" dirty="0">
                          <a:solidFill>
                            <a:schemeClr val="tx1"/>
                          </a:solidFill>
                          <a:effectLst/>
                          <a:latin typeface="Bookman Old Style" panose="02050604050505020204" pitchFamily="18" charset="0"/>
                          <a:ea typeface="+mn-ea"/>
                          <a:cs typeface="+mn-cs"/>
                        </a:rPr>
                        <a:t>No NYS reporting if out-of- state</a:t>
                      </a:r>
                      <a:endParaRPr lang="en-US" sz="8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extLst>
                  <a:ext uri="{0D108BD9-81ED-4DB2-BD59-A6C34878D82A}">
                    <a16:rowId xmlns:a16="http://schemas.microsoft.com/office/drawing/2014/main" val="287645712"/>
                  </a:ext>
                </a:extLst>
              </a:tr>
              <a:tr h="819150">
                <a:tc>
                  <a:txBody>
                    <a:bodyPr/>
                    <a:lstStyle/>
                    <a:p>
                      <a:pPr marL="71120" marR="0">
                        <a:lnSpc>
                          <a:spcPts val="1185"/>
                        </a:lnSpc>
                        <a:spcBef>
                          <a:spcPts val="5"/>
                        </a:spcBef>
                        <a:spcAft>
                          <a:spcPts val="0"/>
                        </a:spcAft>
                      </a:pPr>
                      <a:r>
                        <a:rPr lang="en-US" sz="1100" b="1" dirty="0">
                          <a:effectLst/>
                          <a:latin typeface="Bookman Old Style" panose="02050604050505020204" pitchFamily="18" charset="0"/>
                          <a:ea typeface="Bookman Old Style" panose="02050604050505020204" pitchFamily="18" charset="0"/>
                          <a:cs typeface="Bookman Old Style" panose="02050604050505020204" pitchFamily="18" charset="0"/>
                        </a:rPr>
                        <a:t>10)</a:t>
                      </a:r>
                      <a:r>
                        <a:rPr lang="en-US" sz="1100" b="1"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student</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with</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disability</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or</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71120" marR="0">
                        <a:lnSpc>
                          <a:spcPts val="11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student</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who</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is</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referred</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to</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the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71120" marR="0">
                        <a:lnSpc>
                          <a:spcPts val="11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CSE</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for</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determination</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of</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71120" marR="0">
                        <a:lnSpc>
                          <a:spcPts val="11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eligibility</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for</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special</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education</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71120" marR="0">
                        <a:lnSpc>
                          <a:spcPts val="1195"/>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services</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who</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resides</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in</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the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71120" marR="0">
                        <a:lnSpc>
                          <a:spcPts val="128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 and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is placed by a parent/guardian</a:t>
                      </a:r>
                      <a:r>
                        <a:rPr lang="en-US" sz="1100" spc="-9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in</a:t>
                      </a:r>
                      <a:r>
                        <a:rPr lang="en-US" sz="1100" spc="-9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another</a:t>
                      </a:r>
                    </a:p>
                    <a:p>
                      <a:pPr marL="71120" marR="0">
                        <a:lnSpc>
                          <a:spcPts val="1190"/>
                        </a:lnSpc>
                        <a:spcBef>
                          <a:spcPts val="0"/>
                        </a:spcBef>
                        <a:spcAft>
                          <a:spcPts val="0"/>
                        </a:spcAft>
                      </a:pP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public</a:t>
                      </a:r>
                      <a:r>
                        <a:rPr lang="en-US" sz="1100" spc="-3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school</a:t>
                      </a:r>
                      <a:r>
                        <a:rPr lang="en-US" sz="1100" spc="-3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district</a:t>
                      </a:r>
                      <a:endPar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4615" marR="0">
                        <a:lnSpc>
                          <a:spcPts val="1185"/>
                        </a:lnSpc>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4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a:effectLst/>
                          <a:latin typeface="Bookman Old Style" panose="02050604050505020204" pitchFamily="18" charset="0"/>
                          <a:ea typeface="Bookman Old Style" panose="02050604050505020204" pitchFamily="18" charset="0"/>
                          <a:cs typeface="Bookman Old Style" panose="02050604050505020204" pitchFamily="18" charset="0"/>
                        </a:rPr>
                        <a:t>of</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4615" marR="0">
                        <a:lnSpc>
                          <a:spcPts val="1190"/>
                        </a:lnSpc>
                        <a:spcBef>
                          <a:spcPts val="0"/>
                        </a:spcBef>
                        <a:spcAft>
                          <a:spcPts val="0"/>
                        </a:spcAft>
                      </a:pP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attendance</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0">
                        <a:lnSpc>
                          <a:spcPts val="1185"/>
                        </a:lnSpc>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of</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5250" marR="0">
                        <a:lnSpc>
                          <a:spcPts val="1190"/>
                        </a:lnSpc>
                        <a:spcBef>
                          <a:spcPts val="0"/>
                        </a:spcBef>
                        <a:spcAft>
                          <a:spcPts val="0"/>
                        </a:spcAft>
                      </a:pP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0">
                        <a:lnSpc>
                          <a:spcPts val="1185"/>
                        </a:lnSpc>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attendance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5250" marR="0">
                        <a:lnSpc>
                          <a:spcPts val="11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(Reason</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for</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Beginning</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5250" marR="0">
                        <a:lnSpc>
                          <a:spcPts val="11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Enrollment</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0011)</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5250" marR="0">
                        <a:lnSpc>
                          <a:spcPts val="1190"/>
                        </a:lnSpc>
                        <a:spcBef>
                          <a:spcPts val="0"/>
                        </a:spcBef>
                        <a:spcAft>
                          <a:spcPts val="0"/>
                        </a:spcAft>
                      </a:pP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5250" marR="0">
                        <a:lnSpc>
                          <a:spcPts val="1190"/>
                        </a:lnSpc>
                        <a:spcBef>
                          <a:spcPts val="0"/>
                        </a:spcBef>
                        <a:spcAft>
                          <a:spcPts val="0"/>
                        </a:spcAft>
                      </a:pP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25"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15"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endParaRPr>
                    </a:p>
                    <a:p>
                      <a:pPr marL="95250" marR="0">
                        <a:lnSpc>
                          <a:spcPts val="1195"/>
                        </a:lnSpc>
                        <a:spcBef>
                          <a:spcPts val="0"/>
                        </a:spcBef>
                        <a:spcAft>
                          <a:spcPts val="0"/>
                        </a:spcAft>
                      </a:pP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(Reason</a:t>
                      </a:r>
                      <a:r>
                        <a:rPr lang="en-US" sz="1100" spc="-3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for</a:t>
                      </a:r>
                      <a:r>
                        <a:rPr lang="en-US" sz="1100" spc="-2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Beginning</a:t>
                      </a:r>
                      <a:endPar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endParaRPr>
                    </a:p>
                    <a:p>
                      <a:pPr marL="95250" marR="0">
                        <a:spcBef>
                          <a:spcPts val="0"/>
                        </a:spcBef>
                        <a:spcAft>
                          <a:spcPts val="0"/>
                        </a:spcAft>
                      </a:pP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Enrollment</a:t>
                      </a:r>
                      <a:r>
                        <a:rPr lang="en-US" sz="1100" spc="-45"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3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5905</a:t>
                      </a:r>
                      <a:endPar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124460" marR="0">
                        <a:lnSpc>
                          <a:spcPts val="1185"/>
                        </a:lnSpc>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Building</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attendance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124460" marR="0">
                        <a:lnSpc>
                          <a:spcPts val="11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BEDS</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code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extLst>
                  <a:ext uri="{0D108BD9-81ED-4DB2-BD59-A6C34878D82A}">
                    <a16:rowId xmlns:a16="http://schemas.microsoft.com/office/drawing/2014/main" val="1062443135"/>
                  </a:ext>
                </a:extLst>
              </a:tr>
            </a:tbl>
          </a:graphicData>
        </a:graphic>
      </p:graphicFrame>
      <p:sp>
        <p:nvSpPr>
          <p:cNvPr id="5" name="TextBox 4">
            <a:extLst>
              <a:ext uri="{FF2B5EF4-FFF2-40B4-BE49-F238E27FC236}">
                <a16:creationId xmlns:a16="http://schemas.microsoft.com/office/drawing/2014/main" id="{A03DCA26-03D7-D492-6511-05567FFA416F}"/>
              </a:ext>
            </a:extLst>
          </p:cNvPr>
          <p:cNvSpPr txBox="1"/>
          <p:nvPr/>
        </p:nvSpPr>
        <p:spPr>
          <a:xfrm>
            <a:off x="246231" y="2305615"/>
            <a:ext cx="1819374" cy="2246769"/>
          </a:xfrm>
          <a:prstGeom prst="rect">
            <a:avLst/>
          </a:prstGeom>
          <a:noFill/>
        </p:spPr>
        <p:txBody>
          <a:bodyPr wrap="square" rtlCol="0">
            <a:spAutoFit/>
          </a:bodyPr>
          <a:lstStyle/>
          <a:p>
            <a:pPr algn="ctr"/>
            <a:r>
              <a:rPr lang="en-US" sz="2800" dirty="0"/>
              <a:t>Parentally Placed Students with Disabilities</a:t>
            </a:r>
          </a:p>
        </p:txBody>
      </p:sp>
    </p:spTree>
    <p:extLst>
      <p:ext uri="{BB962C8B-B14F-4D97-AF65-F5344CB8AC3E}">
        <p14:creationId xmlns:p14="http://schemas.microsoft.com/office/powerpoint/2010/main" val="309361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FB4F95-EDA3-5236-588E-B2FEEDC0C7A9}"/>
              </a:ext>
            </a:extLst>
          </p:cNvPr>
          <p:cNvSpPr>
            <a:spLocks noGrp="1"/>
          </p:cNvSpPr>
          <p:nvPr>
            <p:ph type="dt" sz="half" idx="10"/>
          </p:nvPr>
        </p:nvSpPr>
        <p:spPr/>
        <p:txBody>
          <a:bodyPr/>
          <a:lstStyle/>
          <a:p>
            <a:fld id="{F33B5BEC-5C3D-4B44-BB13-30431971ABEB}" type="datetime1">
              <a:rPr lang="en-US" smtClean="0"/>
              <a:t>2/13/2024</a:t>
            </a:fld>
            <a:endParaRPr lang="en-US"/>
          </a:p>
        </p:txBody>
      </p:sp>
      <p:sp>
        <p:nvSpPr>
          <p:cNvPr id="3" name="Slide Number Placeholder 2">
            <a:extLst>
              <a:ext uri="{FF2B5EF4-FFF2-40B4-BE49-F238E27FC236}">
                <a16:creationId xmlns:a16="http://schemas.microsoft.com/office/drawing/2014/main" id="{C3671829-AB5F-D5D4-6541-A03CD376AE2A}"/>
              </a:ext>
            </a:extLst>
          </p:cNvPr>
          <p:cNvSpPr>
            <a:spLocks noGrp="1"/>
          </p:cNvSpPr>
          <p:nvPr>
            <p:ph type="sldNum" sz="quarter" idx="12"/>
          </p:nvPr>
        </p:nvSpPr>
        <p:spPr/>
        <p:txBody>
          <a:bodyPr/>
          <a:lstStyle/>
          <a:p>
            <a:fld id="{7FCEFC66-EF33-4FCF-9C6A-A7DA1A74BE28}" type="slidenum">
              <a:rPr lang="en-US" smtClean="0"/>
              <a:t>19</a:t>
            </a:fld>
            <a:endParaRPr lang="en-US"/>
          </a:p>
        </p:txBody>
      </p:sp>
      <p:graphicFrame>
        <p:nvGraphicFramePr>
          <p:cNvPr id="4" name="Table 3">
            <a:extLst>
              <a:ext uri="{FF2B5EF4-FFF2-40B4-BE49-F238E27FC236}">
                <a16:creationId xmlns:a16="http://schemas.microsoft.com/office/drawing/2014/main" id="{FE820212-4BB9-7B7A-285D-B72ACC3A5610}"/>
              </a:ext>
            </a:extLst>
          </p:cNvPr>
          <p:cNvGraphicFramePr>
            <a:graphicFrameLocks noGrp="1"/>
          </p:cNvGraphicFramePr>
          <p:nvPr>
            <p:extLst>
              <p:ext uri="{D42A27DB-BD31-4B8C-83A1-F6EECF244321}">
                <p14:modId xmlns:p14="http://schemas.microsoft.com/office/powerpoint/2010/main" val="3733544694"/>
              </p:ext>
            </p:extLst>
          </p:nvPr>
        </p:nvGraphicFramePr>
        <p:xfrm>
          <a:off x="2277527" y="896250"/>
          <a:ext cx="8758555" cy="5148072"/>
        </p:xfrm>
        <a:graphic>
          <a:graphicData uri="http://schemas.openxmlformats.org/drawingml/2006/table">
            <a:tbl>
              <a:tblPr firstRow="1" firstCol="1" lastRow="1" lastCol="1" bandRow="1" bandCol="1">
                <a:tableStyleId>{5940675A-B579-460E-94D1-54222C63F5DA}</a:tableStyleId>
              </a:tblPr>
              <a:tblGrid>
                <a:gridCol w="2455545">
                  <a:extLst>
                    <a:ext uri="{9D8B030D-6E8A-4147-A177-3AD203B41FA5}">
                      <a16:colId xmlns:a16="http://schemas.microsoft.com/office/drawing/2014/main" val="1244918940"/>
                    </a:ext>
                  </a:extLst>
                </a:gridCol>
                <a:gridCol w="1257935">
                  <a:extLst>
                    <a:ext uri="{9D8B030D-6E8A-4147-A177-3AD203B41FA5}">
                      <a16:colId xmlns:a16="http://schemas.microsoft.com/office/drawing/2014/main" val="4095630556"/>
                    </a:ext>
                  </a:extLst>
                </a:gridCol>
                <a:gridCol w="1314450">
                  <a:extLst>
                    <a:ext uri="{9D8B030D-6E8A-4147-A177-3AD203B41FA5}">
                      <a16:colId xmlns:a16="http://schemas.microsoft.com/office/drawing/2014/main" val="2246913128"/>
                    </a:ext>
                  </a:extLst>
                </a:gridCol>
                <a:gridCol w="1772920">
                  <a:extLst>
                    <a:ext uri="{9D8B030D-6E8A-4147-A177-3AD203B41FA5}">
                      <a16:colId xmlns:a16="http://schemas.microsoft.com/office/drawing/2014/main" val="3077243210"/>
                    </a:ext>
                  </a:extLst>
                </a:gridCol>
                <a:gridCol w="1957705">
                  <a:extLst>
                    <a:ext uri="{9D8B030D-6E8A-4147-A177-3AD203B41FA5}">
                      <a16:colId xmlns:a16="http://schemas.microsoft.com/office/drawing/2014/main" val="4162425456"/>
                    </a:ext>
                  </a:extLst>
                </a:gridCol>
              </a:tblGrid>
              <a:tr h="819150">
                <a:tc>
                  <a:txBody>
                    <a:bodyPr/>
                    <a:lstStyle/>
                    <a:p>
                      <a:pPr marL="69850" marR="0">
                        <a:spcBef>
                          <a:spcPts val="5"/>
                        </a:spcBef>
                        <a:spcAft>
                          <a:spcPts val="0"/>
                        </a:spcAft>
                      </a:pPr>
                      <a:r>
                        <a:rPr lang="en-US" sz="1400" b="1" dirty="0">
                          <a:effectLst/>
                        </a:rPr>
                        <a:t>Description</a:t>
                      </a:r>
                      <a:r>
                        <a:rPr lang="en-US" sz="1400" b="1" spc="-25" dirty="0">
                          <a:effectLst/>
                        </a:rPr>
                        <a:t> </a:t>
                      </a:r>
                      <a:r>
                        <a:rPr lang="en-US" sz="1400" b="1" dirty="0">
                          <a:effectLst/>
                        </a:rPr>
                        <a:t>of</a:t>
                      </a:r>
                      <a:r>
                        <a:rPr lang="en-US" sz="1400" b="1" spc="-30" dirty="0">
                          <a:effectLst/>
                        </a:rPr>
                        <a:t> </a:t>
                      </a:r>
                      <a:r>
                        <a:rPr lang="en-US" sz="1400" b="1" spc="-10" dirty="0">
                          <a:effectLst/>
                        </a:rPr>
                        <a:t>Students</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2710" marR="92075">
                        <a:spcBef>
                          <a:spcPts val="5"/>
                        </a:spcBef>
                        <a:spcAft>
                          <a:spcPts val="0"/>
                        </a:spcAft>
                      </a:pPr>
                      <a:r>
                        <a:rPr lang="en-US" sz="1400" b="1" spc="-10" dirty="0">
                          <a:effectLst/>
                        </a:rPr>
                        <a:t>Accountability </a:t>
                      </a:r>
                      <a:r>
                        <a:rPr lang="en-US" sz="1400" b="1" spc="-30" dirty="0">
                          <a:effectLst/>
                        </a:rPr>
                        <a:t>or </a:t>
                      </a:r>
                      <a:r>
                        <a:rPr lang="en-US" sz="1400" b="1" spc="-10" dirty="0">
                          <a:effectLst/>
                        </a:rPr>
                        <a:t>Instructional Responsibility</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2075" marR="0">
                        <a:spcBef>
                          <a:spcPts val="5"/>
                        </a:spcBef>
                        <a:spcAft>
                          <a:spcPts val="0"/>
                        </a:spcAft>
                      </a:pPr>
                      <a:r>
                        <a:rPr lang="en-US" sz="1400" b="1" spc="-10" dirty="0">
                          <a:effectLst/>
                        </a:rPr>
                        <a:t>CSE/CPSE</a:t>
                      </a:r>
                      <a:endParaRPr lang="en-US" sz="1400" b="1" dirty="0">
                        <a:effectLst/>
                      </a:endParaRPr>
                    </a:p>
                    <a:p>
                      <a:pPr marL="92075" marR="0">
                        <a:spcBef>
                          <a:spcPts val="5"/>
                        </a:spcBef>
                        <a:spcAft>
                          <a:spcPts val="0"/>
                        </a:spcAft>
                      </a:pPr>
                      <a:r>
                        <a:rPr lang="en-US" sz="1400" b="1" spc="-10" dirty="0">
                          <a:effectLst/>
                        </a:rPr>
                        <a:t>Responsibility</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1440" marR="5715">
                        <a:spcBef>
                          <a:spcPts val="5"/>
                        </a:spcBef>
                        <a:spcAft>
                          <a:spcPts val="0"/>
                        </a:spcAft>
                      </a:pPr>
                      <a:r>
                        <a:rPr lang="en-US" sz="1400" b="1" dirty="0">
                          <a:effectLst/>
                        </a:rPr>
                        <a:t>Who</a:t>
                      </a:r>
                      <a:r>
                        <a:rPr lang="en-US" sz="1400" b="1" spc="-60" dirty="0">
                          <a:effectLst/>
                        </a:rPr>
                        <a:t> </a:t>
                      </a:r>
                      <a:r>
                        <a:rPr lang="en-US" sz="1400" b="1" dirty="0">
                          <a:effectLst/>
                        </a:rPr>
                        <a:t>Will</a:t>
                      </a:r>
                      <a:r>
                        <a:rPr lang="en-US" sz="1400" b="1" spc="-60" dirty="0">
                          <a:effectLst/>
                        </a:rPr>
                        <a:t> </a:t>
                      </a:r>
                      <a:r>
                        <a:rPr lang="en-US" sz="1400" b="1" dirty="0">
                          <a:effectLst/>
                        </a:rPr>
                        <a:t>Report</a:t>
                      </a:r>
                      <a:r>
                        <a:rPr lang="en-US" sz="1400" b="1" spc="-65" dirty="0">
                          <a:effectLst/>
                        </a:rPr>
                        <a:t> </a:t>
                      </a:r>
                      <a:r>
                        <a:rPr lang="en-US" sz="1400" b="1" dirty="0">
                          <a:effectLst/>
                        </a:rPr>
                        <a:t>Data to SIRS and Using What Code (i.e.,</a:t>
                      </a:r>
                    </a:p>
                    <a:p>
                      <a:pPr marL="91440" marR="5715">
                        <a:lnSpc>
                          <a:spcPts val="1280"/>
                        </a:lnSpc>
                        <a:spcBef>
                          <a:spcPts val="0"/>
                        </a:spcBef>
                        <a:spcAft>
                          <a:spcPts val="0"/>
                        </a:spcAft>
                      </a:pPr>
                      <a:r>
                        <a:rPr lang="en-US" sz="1400" b="1" dirty="0">
                          <a:effectLst/>
                        </a:rPr>
                        <a:t>District of Responsibility)</a:t>
                      </a:r>
                      <a:r>
                        <a:rPr lang="en-US" sz="1400" b="1" spc="-95" dirty="0">
                          <a:effectLst/>
                        </a:rPr>
                        <a:t> </a:t>
                      </a:r>
                      <a:r>
                        <a:rPr lang="en-US" sz="1400" b="1" dirty="0">
                          <a:effectLst/>
                        </a:rPr>
                        <a:t>*</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120015" marR="38735">
                        <a:spcBef>
                          <a:spcPts val="5"/>
                        </a:spcBef>
                        <a:spcAft>
                          <a:spcPts val="0"/>
                        </a:spcAft>
                      </a:pPr>
                      <a:r>
                        <a:rPr lang="en-US" sz="1400" b="1" dirty="0">
                          <a:effectLst/>
                        </a:rPr>
                        <a:t>Location/BEDS</a:t>
                      </a:r>
                      <a:r>
                        <a:rPr lang="en-US" sz="1400" b="1" spc="-95" dirty="0">
                          <a:effectLst/>
                        </a:rPr>
                        <a:t> </a:t>
                      </a:r>
                      <a:r>
                        <a:rPr lang="en-US" sz="1400" b="1" dirty="0">
                          <a:effectLst/>
                        </a:rPr>
                        <a:t>Code (i.e., Building of </a:t>
                      </a:r>
                      <a:r>
                        <a:rPr lang="en-US" sz="1400" b="1" spc="-10" dirty="0">
                          <a:effectLst/>
                        </a:rPr>
                        <a:t>Enrollment)</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extLst>
                  <a:ext uri="{0D108BD9-81ED-4DB2-BD59-A6C34878D82A}">
                    <a16:rowId xmlns:a16="http://schemas.microsoft.com/office/drawing/2014/main" val="2549185787"/>
                  </a:ext>
                </a:extLst>
              </a:tr>
              <a:tr h="819150">
                <a:tc>
                  <a:txBody>
                    <a:bodyPr/>
                    <a:lstStyle/>
                    <a:p>
                      <a:pPr marL="69850" marR="0">
                        <a:spcBef>
                          <a:spcPts val="0"/>
                        </a:spcBef>
                        <a:spcAft>
                          <a:spcPts val="0"/>
                        </a:spcAft>
                      </a:pPr>
                      <a:r>
                        <a:rPr lang="en-US" sz="1100" b="1" dirty="0">
                          <a:effectLst/>
                          <a:latin typeface="Bookman Old Style" panose="02050604050505020204" pitchFamily="18" charset="0"/>
                          <a:ea typeface="Bookman Old Style" panose="02050604050505020204" pitchFamily="18" charset="0"/>
                          <a:cs typeface="Bookman Old Style" panose="02050604050505020204" pitchFamily="18" charset="0"/>
                        </a:rPr>
                        <a:t>5)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 general-education student who</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resides</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in</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is</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in</a:t>
                      </a:r>
                    </a:p>
                    <a:p>
                      <a:pPr marL="69850" marR="112395">
                        <a:lnSpc>
                          <a:spcPts val="128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approved</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home</a:t>
                      </a:r>
                      <a:r>
                        <a:rPr lang="en-US" sz="1100" spc="-8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schooling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program</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2710" marR="92075">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Not applicable (but</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of</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2710" marR="92075">
                        <a:lnSpc>
                          <a:spcPts val="128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residence</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must report State assessment results) </a:t>
                      </a:r>
                    </a:p>
                    <a:p>
                      <a:pPr marL="92710" marR="92075">
                        <a:lnSpc>
                          <a:spcPts val="1280"/>
                        </a:lnSpc>
                        <a:spcBef>
                          <a:spcPts val="0"/>
                        </a:spcBef>
                        <a:spcAft>
                          <a:spcPts val="0"/>
                        </a:spcAft>
                      </a:pP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2075" marR="0">
                        <a:lnSpc>
                          <a:spcPts val="128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Not</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 applicable</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1440" marR="5715">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 of residence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(Reason for Beginning Enrollment</a:t>
                      </a:r>
                      <a:r>
                        <a:rPr lang="en-US" sz="1100" spc="-9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9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0011)</a:t>
                      </a:r>
                    </a:p>
                  </a:txBody>
                  <a:tcPr marL="0" marR="0" marT="0" marB="0"/>
                </a:tc>
                <a:tc>
                  <a:txBody>
                    <a:bodyPr/>
                    <a:lstStyle/>
                    <a:p>
                      <a:pPr marL="120015" marR="107950">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First 8 digits of the district of residence BEDS</a:t>
                      </a:r>
                      <a:r>
                        <a:rPr lang="en-US" sz="1100" spc="-6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6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and</a:t>
                      </a:r>
                      <a:r>
                        <a:rPr lang="en-US" sz="1100" spc="-6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“0888”</a:t>
                      </a:r>
                    </a:p>
                    <a:p>
                      <a:pPr marL="120015" marR="0">
                        <a:lnSpc>
                          <a:spcPts val="11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as</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last</a:t>
                      </a:r>
                      <a:r>
                        <a:rPr lang="en-US" sz="1100" spc="-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4</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digits</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extLst>
                  <a:ext uri="{0D108BD9-81ED-4DB2-BD59-A6C34878D82A}">
                    <a16:rowId xmlns:a16="http://schemas.microsoft.com/office/drawing/2014/main" val="1083562757"/>
                  </a:ext>
                </a:extLst>
              </a:tr>
              <a:tr h="819150">
                <a:tc>
                  <a:txBody>
                    <a:bodyPr/>
                    <a:lstStyle/>
                    <a:p>
                      <a:pPr marL="71120" marR="0">
                        <a:lnSpc>
                          <a:spcPts val="1185"/>
                        </a:lnSpc>
                        <a:spcBef>
                          <a:spcPts val="0"/>
                        </a:spcBef>
                        <a:spcAft>
                          <a:spcPts val="0"/>
                        </a:spcAft>
                      </a:pPr>
                      <a:r>
                        <a:rPr lang="en-US" sz="1100" b="1" dirty="0">
                          <a:effectLst/>
                          <a:latin typeface="Bookman Old Style" panose="02050604050505020204" pitchFamily="18" charset="0"/>
                          <a:ea typeface="Bookman Old Style" panose="02050604050505020204" pitchFamily="18" charset="0"/>
                          <a:cs typeface="Bookman Old Style" panose="02050604050505020204" pitchFamily="18" charset="0"/>
                        </a:rPr>
                        <a:t>6)</a:t>
                      </a:r>
                      <a:r>
                        <a:rPr lang="en-US" sz="1100" b="1"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student</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with</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disability</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or</a:t>
                      </a:r>
                      <a:r>
                        <a:rPr lang="en-US" sz="1100" spc="-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a</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71120" marR="0">
                        <a:lnSpc>
                          <a:spcPts val="1195"/>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student</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who</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is</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referred</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to</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the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71120" marR="118745">
                        <a:lnSpc>
                          <a:spcPts val="12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CSE for determination of eligibility</a:t>
                      </a:r>
                      <a:r>
                        <a:rPr lang="en-US" sz="1100" spc="-6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for</a:t>
                      </a:r>
                      <a:r>
                        <a:rPr lang="en-US" sz="1100" spc="-6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special</a:t>
                      </a:r>
                      <a:r>
                        <a:rPr lang="en-US" sz="1100" spc="-6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education</a:t>
                      </a:r>
                    </a:p>
                    <a:p>
                      <a:pPr marL="71120" marR="0">
                        <a:lnSpc>
                          <a:spcPts val="1185"/>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services</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who</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resides</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in</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the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71120" marR="0">
                        <a:lnSpc>
                          <a:spcPts val="11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and</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is</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home</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schooled</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by</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71120" marR="0">
                        <a:lnSpc>
                          <a:spcPts val="11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parent/guardian</a:t>
                      </a:r>
                      <a:r>
                        <a:rPr lang="en-US" sz="1100" spc="-5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choice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4615" marR="0">
                        <a:lnSpc>
                          <a:spcPts val="1185"/>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Not</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applicable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0">
                        <a:lnSpc>
                          <a:spcPts val="1185"/>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of</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5250" marR="0">
                        <a:lnSpc>
                          <a:spcPts val="1195"/>
                        </a:lnSpc>
                        <a:spcBef>
                          <a:spcPts val="0"/>
                        </a:spcBef>
                        <a:spcAft>
                          <a:spcPts val="0"/>
                        </a:spcAft>
                      </a:pP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0">
                        <a:lnSpc>
                          <a:spcPts val="1185"/>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5250" marR="0">
                        <a:lnSpc>
                          <a:spcPts val="1195"/>
                        </a:lnSpc>
                        <a:spcBef>
                          <a:spcPts val="0"/>
                        </a:spcBef>
                        <a:spcAft>
                          <a:spcPts val="0"/>
                        </a:spcAft>
                      </a:pP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(Reason</a:t>
                      </a:r>
                      <a:r>
                        <a:rPr lang="en-US" sz="1100" spc="-3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for</a:t>
                      </a:r>
                      <a:r>
                        <a:rPr lang="en-US" sz="1100" spc="-2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Beginning</a:t>
                      </a:r>
                      <a:endPar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endParaRPr>
                    </a:p>
                    <a:p>
                      <a:pPr marL="95250" marR="0">
                        <a:spcBef>
                          <a:spcPts val="0"/>
                        </a:spcBef>
                        <a:spcAft>
                          <a:spcPts val="0"/>
                        </a:spcAft>
                      </a:pP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Enrollment</a:t>
                      </a:r>
                      <a:r>
                        <a:rPr lang="en-US" sz="1100" spc="-45"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3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5905)</a:t>
                      </a:r>
                      <a:endPar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124460" marR="0">
                        <a:lnSpc>
                          <a:spcPts val="1185"/>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First</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8</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digits</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the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124460" marR="0">
                        <a:lnSpc>
                          <a:spcPts val="1195"/>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124460" marR="0">
                        <a:lnSpc>
                          <a:spcPts val="12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BEDS</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and</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“0888”</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124460" marR="0">
                        <a:lnSpc>
                          <a:spcPts val="11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as</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last</a:t>
                      </a:r>
                      <a:r>
                        <a:rPr lang="en-US" sz="1100" spc="-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4</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digits</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extLst>
                  <a:ext uri="{0D108BD9-81ED-4DB2-BD59-A6C34878D82A}">
                    <a16:rowId xmlns:a16="http://schemas.microsoft.com/office/drawing/2014/main" val="287645712"/>
                  </a:ext>
                </a:extLst>
              </a:tr>
              <a:tr h="819150">
                <a:tc>
                  <a:txBody>
                    <a:bodyPr/>
                    <a:lstStyle/>
                    <a:p>
                      <a:pPr marL="71120" marR="0">
                        <a:spcBef>
                          <a:spcPts val="0"/>
                        </a:spcBef>
                        <a:spcAft>
                          <a:spcPts val="0"/>
                        </a:spcAft>
                      </a:pPr>
                      <a:r>
                        <a:rPr lang="en-US" sz="1200" b="1" dirty="0">
                          <a:effectLst/>
                          <a:latin typeface="Bookman Old Style" panose="02050604050505020204" pitchFamily="18" charset="0"/>
                          <a:ea typeface="Bookman Old Style" panose="02050604050505020204" pitchFamily="18" charset="0"/>
                          <a:cs typeface="Bookman Old Style" panose="02050604050505020204" pitchFamily="18" charset="0"/>
                        </a:rPr>
                        <a:t>37)</a:t>
                      </a:r>
                      <a:r>
                        <a:rPr lang="en-US" sz="1200" b="1" spc="-6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2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effectLst/>
                          <a:latin typeface="Bookman Old Style" panose="02050604050505020204" pitchFamily="18" charset="0"/>
                          <a:ea typeface="Bookman Old Style" panose="02050604050505020204" pitchFamily="18" charset="0"/>
                          <a:cs typeface="Bookman Old Style" panose="02050604050505020204" pitchFamily="18" charset="0"/>
                        </a:rPr>
                        <a:t>student</a:t>
                      </a:r>
                      <a:r>
                        <a:rPr lang="en-US" sz="12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effectLst/>
                          <a:latin typeface="Bookman Old Style" panose="02050604050505020204" pitchFamily="18" charset="0"/>
                          <a:ea typeface="Bookman Old Style" panose="02050604050505020204" pitchFamily="18" charset="0"/>
                          <a:cs typeface="Bookman Old Style" panose="02050604050505020204" pitchFamily="18" charset="0"/>
                        </a:rPr>
                        <a:t>with</a:t>
                      </a:r>
                      <a:r>
                        <a:rPr lang="en-US" sz="12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2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effectLst/>
                          <a:latin typeface="Bookman Old Style" panose="02050604050505020204" pitchFamily="18" charset="0"/>
                          <a:ea typeface="Bookman Old Style" panose="02050604050505020204" pitchFamily="18" charset="0"/>
                          <a:cs typeface="Bookman Old Style" panose="02050604050505020204" pitchFamily="18" charset="0"/>
                        </a:rPr>
                        <a:t>disability who resides in the district, is home schooled by parent/guardian choice, and </a:t>
                      </a:r>
                      <a:r>
                        <a:rPr lang="en-US" sz="1100" kern="1200" dirty="0">
                          <a:solidFill>
                            <a:schemeClr val="tx1"/>
                          </a:solidFill>
                          <a:effectLst/>
                          <a:latin typeface="Bookman Old Style" panose="02050604050505020204" pitchFamily="18" charset="0"/>
                          <a:ea typeface="+mn-ea"/>
                          <a:cs typeface="+mn-cs"/>
                        </a:rPr>
                        <a:t>participates in State assessment(s).</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4615" marR="0">
                        <a:spcBef>
                          <a:spcPts val="0"/>
                        </a:spcBef>
                        <a:spcAft>
                          <a:spcPts val="0"/>
                        </a:spcAft>
                      </a:pPr>
                      <a:r>
                        <a:rPr lang="en-US" sz="1200" dirty="0">
                          <a:effectLst/>
                          <a:latin typeface="Bookman Old Style" panose="02050604050505020204" pitchFamily="18" charset="0"/>
                          <a:ea typeface="Bookman Old Style" panose="02050604050505020204" pitchFamily="18" charset="0"/>
                          <a:cs typeface="Bookman Old Style" panose="02050604050505020204" pitchFamily="18" charset="0"/>
                        </a:rPr>
                        <a:t>Not</a:t>
                      </a:r>
                      <a:r>
                        <a:rPr lang="en-US" sz="1200" spc="-10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effectLst/>
                          <a:latin typeface="Bookman Old Style" panose="02050604050505020204" pitchFamily="18" charset="0"/>
                          <a:ea typeface="Bookman Old Style" panose="02050604050505020204" pitchFamily="18" charset="0"/>
                          <a:cs typeface="Bookman Old Style" panose="02050604050505020204" pitchFamily="18" charset="0"/>
                        </a:rPr>
                        <a:t>applicable except that district of </a:t>
                      </a:r>
                      <a:r>
                        <a:rPr lang="en-US" sz="1200" spc="-10" dirty="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4615" marR="0">
                        <a:lnSpc>
                          <a:spcPts val="1305"/>
                        </a:lnSpc>
                        <a:spcBef>
                          <a:spcPts val="0"/>
                        </a:spcBef>
                        <a:spcAft>
                          <a:spcPts val="0"/>
                        </a:spcAft>
                      </a:pPr>
                      <a:r>
                        <a:rPr lang="en-US" sz="1200" dirty="0">
                          <a:effectLst/>
                          <a:latin typeface="Bookman Old Style" panose="02050604050505020204" pitchFamily="18" charset="0"/>
                          <a:ea typeface="Bookman Old Style" panose="02050604050505020204" pitchFamily="18" charset="0"/>
                          <a:cs typeface="Bookman Old Style" panose="02050604050505020204" pitchFamily="18" charset="0"/>
                        </a:rPr>
                        <a:t>must </a:t>
                      </a:r>
                      <a:r>
                        <a:rPr lang="en-US" sz="1200" spc="-10" dirty="0">
                          <a:effectLst/>
                          <a:latin typeface="Bookman Old Style" panose="02050604050505020204" pitchFamily="18" charset="0"/>
                          <a:ea typeface="Bookman Old Style" panose="02050604050505020204" pitchFamily="18" charset="0"/>
                          <a:cs typeface="Bookman Old Style" panose="02050604050505020204" pitchFamily="18" charset="0"/>
                        </a:rPr>
                        <a:t>report </a:t>
                      </a:r>
                      <a:r>
                        <a:rPr lang="en-US" sz="1100" kern="1200" dirty="0">
                          <a:solidFill>
                            <a:schemeClr val="tx1"/>
                          </a:solidFill>
                          <a:effectLst/>
                          <a:latin typeface="Bookman Old Style" panose="02050604050505020204" pitchFamily="18" charset="0"/>
                          <a:ea typeface="+mn-ea"/>
                          <a:cs typeface="+mn-cs"/>
                        </a:rPr>
                        <a:t>State assessment results</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0">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115888" marR="167640" indent="0">
                        <a:spcBef>
                          <a:spcPts val="0"/>
                        </a:spcBef>
                        <a:spcAft>
                          <a:spcPts val="0"/>
                        </a:spcAft>
                      </a:pPr>
                      <a:r>
                        <a:rPr lang="en-US" sz="12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200" spc="-9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200" spc="-9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effectLst/>
                          <a:latin typeface="Bookman Old Style" panose="02050604050505020204" pitchFamily="18" charset="0"/>
                          <a:ea typeface="Bookman Old Style" panose="02050604050505020204" pitchFamily="18" charset="0"/>
                          <a:cs typeface="Bookman Old Style" panose="02050604050505020204" pitchFamily="18" charset="0"/>
                        </a:rPr>
                        <a:t>residence (Reason for </a:t>
                      </a:r>
                      <a:r>
                        <a:rPr lang="en-US" sz="1200" spc="-1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Beginning </a:t>
                      </a:r>
                      <a:r>
                        <a:rPr lang="en-US" sz="12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Enrollment Code</a:t>
                      </a:r>
                      <a:endPar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endParaRPr>
                    </a:p>
                    <a:p>
                      <a:pPr marL="115888" indent="0"/>
                      <a:r>
                        <a:rPr lang="en-US" sz="12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0011) for the </a:t>
                      </a:r>
                      <a:r>
                        <a:rPr lang="en-US" sz="1200" spc="-1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day(s) </a:t>
                      </a:r>
                      <a:r>
                        <a:rPr lang="en-US" sz="1100" kern="1200" dirty="0">
                          <a:solidFill>
                            <a:schemeClr val="tx1"/>
                          </a:solidFill>
                          <a:effectLst/>
                          <a:highlight>
                            <a:srgbClr val="FFFF00"/>
                          </a:highlight>
                          <a:latin typeface="Bookman Old Style" panose="02050604050505020204" pitchFamily="18" charset="0"/>
                          <a:ea typeface="+mn-ea"/>
                          <a:cs typeface="+mn-cs"/>
                        </a:rPr>
                        <a:t>of the State assessment(s) only. Reason for Beginning Enrollment Code</a:t>
                      </a:r>
                    </a:p>
                    <a:p>
                      <a:pPr marL="115888" indent="0"/>
                      <a:r>
                        <a:rPr lang="en-US" sz="1100" kern="1200" dirty="0">
                          <a:solidFill>
                            <a:schemeClr val="tx1"/>
                          </a:solidFill>
                          <a:effectLst/>
                          <a:highlight>
                            <a:srgbClr val="FFFF00"/>
                          </a:highlight>
                          <a:latin typeface="Bookman Old Style" panose="02050604050505020204" pitchFamily="18" charset="0"/>
                          <a:ea typeface="+mn-ea"/>
                          <a:cs typeface="+mn-cs"/>
                        </a:rPr>
                        <a:t>5905 for all other time periods.</a:t>
                      </a:r>
                      <a:endPar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124460" marR="59055">
                        <a:spcBef>
                          <a:spcPts val="0"/>
                        </a:spcBef>
                        <a:spcAft>
                          <a:spcPts val="0"/>
                        </a:spcAft>
                      </a:pPr>
                      <a:r>
                        <a:rPr lang="en-US" sz="1200" dirty="0">
                          <a:effectLst/>
                          <a:latin typeface="Bookman Old Style" panose="02050604050505020204" pitchFamily="18" charset="0"/>
                          <a:ea typeface="Bookman Old Style" panose="02050604050505020204" pitchFamily="18" charset="0"/>
                          <a:cs typeface="Bookman Old Style" panose="02050604050505020204" pitchFamily="18" charset="0"/>
                        </a:rPr>
                        <a:t>First 8 digits of the district of residence BEDS</a:t>
                      </a:r>
                      <a:r>
                        <a:rPr lang="en-US" sz="1200" spc="-6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200" spc="-6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effectLst/>
                          <a:latin typeface="Bookman Old Style" panose="02050604050505020204" pitchFamily="18" charset="0"/>
                          <a:ea typeface="Bookman Old Style" panose="02050604050505020204" pitchFamily="18" charset="0"/>
                          <a:cs typeface="Bookman Old Style" panose="02050604050505020204" pitchFamily="18" charset="0"/>
                        </a:rPr>
                        <a:t>and</a:t>
                      </a:r>
                      <a:r>
                        <a:rPr lang="en-US" sz="1200" spc="-6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effectLst/>
                          <a:latin typeface="Bookman Old Style" panose="02050604050505020204" pitchFamily="18" charset="0"/>
                          <a:ea typeface="Bookman Old Style" panose="02050604050505020204" pitchFamily="18" charset="0"/>
                          <a:cs typeface="Bookman Old Style" panose="02050604050505020204" pitchFamily="18" charset="0"/>
                        </a:rPr>
                        <a:t>“0888” as the last 4 digits</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extLst>
                  <a:ext uri="{0D108BD9-81ED-4DB2-BD59-A6C34878D82A}">
                    <a16:rowId xmlns:a16="http://schemas.microsoft.com/office/drawing/2014/main" val="205075049"/>
                  </a:ext>
                </a:extLst>
              </a:tr>
            </a:tbl>
          </a:graphicData>
        </a:graphic>
      </p:graphicFrame>
      <p:sp>
        <p:nvSpPr>
          <p:cNvPr id="5" name="TextBox 4">
            <a:extLst>
              <a:ext uri="{FF2B5EF4-FFF2-40B4-BE49-F238E27FC236}">
                <a16:creationId xmlns:a16="http://schemas.microsoft.com/office/drawing/2014/main" id="{A03DCA26-03D7-D492-6511-05567FFA416F}"/>
              </a:ext>
            </a:extLst>
          </p:cNvPr>
          <p:cNvSpPr txBox="1"/>
          <p:nvPr/>
        </p:nvSpPr>
        <p:spPr>
          <a:xfrm>
            <a:off x="98612" y="2884455"/>
            <a:ext cx="2111188" cy="830997"/>
          </a:xfrm>
          <a:prstGeom prst="rect">
            <a:avLst/>
          </a:prstGeom>
          <a:noFill/>
        </p:spPr>
        <p:txBody>
          <a:bodyPr wrap="square" rtlCol="0">
            <a:spAutoFit/>
          </a:bodyPr>
          <a:lstStyle/>
          <a:p>
            <a:pPr algn="ctr"/>
            <a:r>
              <a:rPr lang="en-US" sz="2400" dirty="0"/>
              <a:t>Homeschooled</a:t>
            </a:r>
          </a:p>
          <a:p>
            <a:pPr algn="ctr"/>
            <a:r>
              <a:rPr lang="en-US" sz="2400" dirty="0"/>
              <a:t>Students</a:t>
            </a:r>
          </a:p>
        </p:txBody>
      </p:sp>
    </p:spTree>
    <p:extLst>
      <p:ext uri="{BB962C8B-B14F-4D97-AF65-F5344CB8AC3E}">
        <p14:creationId xmlns:p14="http://schemas.microsoft.com/office/powerpoint/2010/main" val="411055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7572-82EC-4EEC-9C4E-1805BBD93B51}"/>
              </a:ext>
            </a:extLst>
          </p:cNvPr>
          <p:cNvSpPr>
            <a:spLocks noGrp="1"/>
          </p:cNvSpPr>
          <p:nvPr>
            <p:ph type="title"/>
          </p:nvPr>
        </p:nvSpPr>
        <p:spPr/>
        <p:txBody>
          <a:bodyPr/>
          <a:lstStyle/>
          <a:p>
            <a:r>
              <a:rPr lang="en-US" dirty="0"/>
              <a:t>What is SIRS</a:t>
            </a:r>
          </a:p>
        </p:txBody>
      </p:sp>
      <p:sp>
        <p:nvSpPr>
          <p:cNvPr id="3" name="Content Placeholder 2">
            <a:extLst>
              <a:ext uri="{FF2B5EF4-FFF2-40B4-BE49-F238E27FC236}">
                <a16:creationId xmlns:a16="http://schemas.microsoft.com/office/drawing/2014/main" id="{CF097769-FB83-49E7-B345-DFC982C7AF21}"/>
              </a:ext>
            </a:extLst>
          </p:cNvPr>
          <p:cNvSpPr>
            <a:spLocks noGrp="1"/>
          </p:cNvSpPr>
          <p:nvPr>
            <p:ph idx="1"/>
          </p:nvPr>
        </p:nvSpPr>
        <p:spPr/>
        <p:txBody>
          <a:bodyPr/>
          <a:lstStyle/>
          <a:p>
            <a:r>
              <a:rPr lang="en-US" b="1" dirty="0">
                <a:solidFill>
                  <a:srgbClr val="C00000"/>
                </a:solidFill>
              </a:rPr>
              <a:t>S</a:t>
            </a:r>
            <a:r>
              <a:rPr lang="en-US" dirty="0"/>
              <a:t>tudent </a:t>
            </a:r>
            <a:r>
              <a:rPr lang="en-US" b="1" dirty="0">
                <a:solidFill>
                  <a:srgbClr val="C00000"/>
                </a:solidFill>
              </a:rPr>
              <a:t>I</a:t>
            </a:r>
            <a:r>
              <a:rPr lang="en-US" dirty="0"/>
              <a:t>nformation </a:t>
            </a:r>
            <a:r>
              <a:rPr lang="en-US" b="1" dirty="0">
                <a:solidFill>
                  <a:srgbClr val="C00000"/>
                </a:solidFill>
              </a:rPr>
              <a:t>R</a:t>
            </a:r>
            <a:r>
              <a:rPr lang="en-US" dirty="0"/>
              <a:t>epository </a:t>
            </a:r>
            <a:r>
              <a:rPr lang="en-US" b="1" dirty="0">
                <a:solidFill>
                  <a:srgbClr val="C00000"/>
                </a:solidFill>
              </a:rPr>
              <a:t>S</a:t>
            </a:r>
            <a:r>
              <a:rPr lang="en-US" dirty="0"/>
              <a:t>ystem </a:t>
            </a:r>
          </a:p>
          <a:p>
            <a:r>
              <a:rPr lang="en-US" dirty="0"/>
              <a:t>Provides a single source of standardized individual student records at the State level to meet State and federal reporting and accountability requirements</a:t>
            </a:r>
          </a:p>
          <a:p>
            <a:r>
              <a:rPr lang="en-US" dirty="0"/>
              <a:t>Data is used for:</a:t>
            </a:r>
          </a:p>
          <a:p>
            <a:pPr lvl="1"/>
            <a:r>
              <a:rPr lang="en-US" dirty="0"/>
              <a:t>BEDS Collection</a:t>
            </a:r>
          </a:p>
          <a:p>
            <a:pPr lvl="1"/>
            <a:r>
              <a:rPr lang="en-US" dirty="0"/>
              <a:t>Funding (such as Title funding)</a:t>
            </a:r>
          </a:p>
          <a:p>
            <a:pPr lvl="1"/>
            <a:r>
              <a:rPr lang="en-US" dirty="0"/>
              <a:t>NYS School Report Card</a:t>
            </a:r>
          </a:p>
          <a:p>
            <a:pPr lvl="1"/>
            <a:r>
              <a:rPr lang="en-US" dirty="0"/>
              <a:t>Accountability determinations under ESSA</a:t>
            </a:r>
          </a:p>
          <a:p>
            <a:pPr lvl="1"/>
            <a:r>
              <a:rPr lang="en-US" dirty="0"/>
              <a:t>USDOE collections</a:t>
            </a:r>
          </a:p>
          <a:p>
            <a:endParaRPr lang="en-US" dirty="0"/>
          </a:p>
          <a:p>
            <a:endParaRPr lang="en-US" dirty="0"/>
          </a:p>
        </p:txBody>
      </p:sp>
      <p:sp>
        <p:nvSpPr>
          <p:cNvPr id="4" name="Date Placeholder 3">
            <a:extLst>
              <a:ext uri="{FF2B5EF4-FFF2-40B4-BE49-F238E27FC236}">
                <a16:creationId xmlns:a16="http://schemas.microsoft.com/office/drawing/2014/main" id="{A9BB1260-0EBF-40B5-8DED-AA110209578F}"/>
              </a:ext>
            </a:extLst>
          </p:cNvPr>
          <p:cNvSpPr>
            <a:spLocks noGrp="1"/>
          </p:cNvSpPr>
          <p:nvPr>
            <p:ph type="dt" sz="half" idx="10"/>
          </p:nvPr>
        </p:nvSpPr>
        <p:spPr/>
        <p:txBody>
          <a:bodyPr/>
          <a:lstStyle/>
          <a:p>
            <a:fld id="{3B290677-AC12-47F6-808E-E2B177C59CA2}" type="datetime1">
              <a:rPr lang="en-US" smtClean="0"/>
              <a:t>2/13/2024</a:t>
            </a:fld>
            <a:endParaRPr lang="en-US"/>
          </a:p>
        </p:txBody>
      </p:sp>
      <p:sp>
        <p:nvSpPr>
          <p:cNvPr id="5" name="Slide Number Placeholder 4">
            <a:extLst>
              <a:ext uri="{FF2B5EF4-FFF2-40B4-BE49-F238E27FC236}">
                <a16:creationId xmlns:a16="http://schemas.microsoft.com/office/drawing/2014/main" id="{0A6736CD-2A66-4E1C-B399-600EC8C2825D}"/>
              </a:ext>
            </a:extLst>
          </p:cNvPr>
          <p:cNvSpPr>
            <a:spLocks noGrp="1"/>
          </p:cNvSpPr>
          <p:nvPr>
            <p:ph type="sldNum" sz="quarter" idx="12"/>
          </p:nvPr>
        </p:nvSpPr>
        <p:spPr/>
        <p:txBody>
          <a:bodyPr/>
          <a:lstStyle/>
          <a:p>
            <a:fld id="{7FCEFC66-EF33-4FCF-9C6A-A7DA1A74BE28}" type="slidenum">
              <a:rPr lang="en-US" smtClean="0"/>
              <a:t>2</a:t>
            </a:fld>
            <a:endParaRPr lang="en-US"/>
          </a:p>
        </p:txBody>
      </p:sp>
    </p:spTree>
    <p:extLst>
      <p:ext uri="{BB962C8B-B14F-4D97-AF65-F5344CB8AC3E}">
        <p14:creationId xmlns:p14="http://schemas.microsoft.com/office/powerpoint/2010/main" val="287751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FB4F95-EDA3-5236-588E-B2FEEDC0C7A9}"/>
              </a:ext>
            </a:extLst>
          </p:cNvPr>
          <p:cNvSpPr>
            <a:spLocks noGrp="1"/>
          </p:cNvSpPr>
          <p:nvPr>
            <p:ph type="dt" sz="half" idx="10"/>
          </p:nvPr>
        </p:nvSpPr>
        <p:spPr/>
        <p:txBody>
          <a:bodyPr/>
          <a:lstStyle/>
          <a:p>
            <a:fld id="{F33B5BEC-5C3D-4B44-BB13-30431971ABEB}" type="datetime1">
              <a:rPr lang="en-US" smtClean="0"/>
              <a:t>2/13/2024</a:t>
            </a:fld>
            <a:endParaRPr lang="en-US"/>
          </a:p>
        </p:txBody>
      </p:sp>
      <p:sp>
        <p:nvSpPr>
          <p:cNvPr id="3" name="Slide Number Placeholder 2">
            <a:extLst>
              <a:ext uri="{FF2B5EF4-FFF2-40B4-BE49-F238E27FC236}">
                <a16:creationId xmlns:a16="http://schemas.microsoft.com/office/drawing/2014/main" id="{C3671829-AB5F-D5D4-6541-A03CD376AE2A}"/>
              </a:ext>
            </a:extLst>
          </p:cNvPr>
          <p:cNvSpPr>
            <a:spLocks noGrp="1"/>
          </p:cNvSpPr>
          <p:nvPr>
            <p:ph type="sldNum" sz="quarter" idx="12"/>
          </p:nvPr>
        </p:nvSpPr>
        <p:spPr/>
        <p:txBody>
          <a:bodyPr/>
          <a:lstStyle/>
          <a:p>
            <a:fld id="{7FCEFC66-EF33-4FCF-9C6A-A7DA1A74BE28}" type="slidenum">
              <a:rPr lang="en-US" smtClean="0"/>
              <a:t>20</a:t>
            </a:fld>
            <a:endParaRPr lang="en-US"/>
          </a:p>
        </p:txBody>
      </p:sp>
      <p:graphicFrame>
        <p:nvGraphicFramePr>
          <p:cNvPr id="4" name="Table 3">
            <a:extLst>
              <a:ext uri="{FF2B5EF4-FFF2-40B4-BE49-F238E27FC236}">
                <a16:creationId xmlns:a16="http://schemas.microsoft.com/office/drawing/2014/main" id="{FE820212-4BB9-7B7A-285D-B72ACC3A5610}"/>
              </a:ext>
            </a:extLst>
          </p:cNvPr>
          <p:cNvGraphicFramePr>
            <a:graphicFrameLocks noGrp="1"/>
          </p:cNvGraphicFramePr>
          <p:nvPr>
            <p:extLst>
              <p:ext uri="{D42A27DB-BD31-4B8C-83A1-F6EECF244321}">
                <p14:modId xmlns:p14="http://schemas.microsoft.com/office/powerpoint/2010/main" val="3961943366"/>
              </p:ext>
            </p:extLst>
          </p:nvPr>
        </p:nvGraphicFramePr>
        <p:xfrm>
          <a:off x="2277527" y="796798"/>
          <a:ext cx="8758555" cy="2632202"/>
        </p:xfrm>
        <a:graphic>
          <a:graphicData uri="http://schemas.openxmlformats.org/drawingml/2006/table">
            <a:tbl>
              <a:tblPr firstRow="1" firstCol="1" lastRow="1" lastCol="1" bandRow="1" bandCol="1">
                <a:tableStyleId>{5940675A-B579-460E-94D1-54222C63F5DA}</a:tableStyleId>
              </a:tblPr>
              <a:tblGrid>
                <a:gridCol w="2455545">
                  <a:extLst>
                    <a:ext uri="{9D8B030D-6E8A-4147-A177-3AD203B41FA5}">
                      <a16:colId xmlns:a16="http://schemas.microsoft.com/office/drawing/2014/main" val="1244918940"/>
                    </a:ext>
                  </a:extLst>
                </a:gridCol>
                <a:gridCol w="1257935">
                  <a:extLst>
                    <a:ext uri="{9D8B030D-6E8A-4147-A177-3AD203B41FA5}">
                      <a16:colId xmlns:a16="http://schemas.microsoft.com/office/drawing/2014/main" val="4095630556"/>
                    </a:ext>
                  </a:extLst>
                </a:gridCol>
                <a:gridCol w="1314450">
                  <a:extLst>
                    <a:ext uri="{9D8B030D-6E8A-4147-A177-3AD203B41FA5}">
                      <a16:colId xmlns:a16="http://schemas.microsoft.com/office/drawing/2014/main" val="2246913128"/>
                    </a:ext>
                  </a:extLst>
                </a:gridCol>
                <a:gridCol w="1772920">
                  <a:extLst>
                    <a:ext uri="{9D8B030D-6E8A-4147-A177-3AD203B41FA5}">
                      <a16:colId xmlns:a16="http://schemas.microsoft.com/office/drawing/2014/main" val="3077243210"/>
                    </a:ext>
                  </a:extLst>
                </a:gridCol>
                <a:gridCol w="1957705">
                  <a:extLst>
                    <a:ext uri="{9D8B030D-6E8A-4147-A177-3AD203B41FA5}">
                      <a16:colId xmlns:a16="http://schemas.microsoft.com/office/drawing/2014/main" val="4162425456"/>
                    </a:ext>
                  </a:extLst>
                </a:gridCol>
              </a:tblGrid>
              <a:tr h="819150">
                <a:tc>
                  <a:txBody>
                    <a:bodyPr/>
                    <a:lstStyle/>
                    <a:p>
                      <a:pPr marL="69850" marR="0">
                        <a:spcBef>
                          <a:spcPts val="5"/>
                        </a:spcBef>
                        <a:spcAft>
                          <a:spcPts val="0"/>
                        </a:spcAft>
                      </a:pPr>
                      <a:r>
                        <a:rPr lang="en-US" sz="1400" b="1" dirty="0">
                          <a:effectLst/>
                        </a:rPr>
                        <a:t>Description</a:t>
                      </a:r>
                      <a:r>
                        <a:rPr lang="en-US" sz="1400" b="1" spc="-25" dirty="0">
                          <a:effectLst/>
                        </a:rPr>
                        <a:t> </a:t>
                      </a:r>
                      <a:r>
                        <a:rPr lang="en-US" sz="1400" b="1" dirty="0">
                          <a:effectLst/>
                        </a:rPr>
                        <a:t>of</a:t>
                      </a:r>
                      <a:r>
                        <a:rPr lang="en-US" sz="1400" b="1" spc="-30" dirty="0">
                          <a:effectLst/>
                        </a:rPr>
                        <a:t> </a:t>
                      </a:r>
                      <a:r>
                        <a:rPr lang="en-US" sz="1400" b="1" spc="-10" dirty="0">
                          <a:effectLst/>
                        </a:rPr>
                        <a:t>Students</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2710" marR="92075">
                        <a:spcBef>
                          <a:spcPts val="5"/>
                        </a:spcBef>
                        <a:spcAft>
                          <a:spcPts val="0"/>
                        </a:spcAft>
                      </a:pPr>
                      <a:r>
                        <a:rPr lang="en-US" sz="1400" b="1" spc="-10" dirty="0">
                          <a:effectLst/>
                        </a:rPr>
                        <a:t>Accountability </a:t>
                      </a:r>
                      <a:r>
                        <a:rPr lang="en-US" sz="1400" b="1" spc="-30" dirty="0">
                          <a:effectLst/>
                        </a:rPr>
                        <a:t>or </a:t>
                      </a:r>
                      <a:r>
                        <a:rPr lang="en-US" sz="1400" b="1" spc="-10" dirty="0">
                          <a:effectLst/>
                        </a:rPr>
                        <a:t>Instructional Responsibility</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2075" marR="0">
                        <a:spcBef>
                          <a:spcPts val="5"/>
                        </a:spcBef>
                        <a:spcAft>
                          <a:spcPts val="0"/>
                        </a:spcAft>
                      </a:pPr>
                      <a:r>
                        <a:rPr lang="en-US" sz="1400" b="1" spc="-10" dirty="0">
                          <a:effectLst/>
                        </a:rPr>
                        <a:t>CSE/CPSE</a:t>
                      </a:r>
                      <a:endParaRPr lang="en-US" sz="1400" b="1" dirty="0">
                        <a:effectLst/>
                      </a:endParaRPr>
                    </a:p>
                    <a:p>
                      <a:pPr marL="92075" marR="0">
                        <a:spcBef>
                          <a:spcPts val="5"/>
                        </a:spcBef>
                        <a:spcAft>
                          <a:spcPts val="0"/>
                        </a:spcAft>
                      </a:pPr>
                      <a:r>
                        <a:rPr lang="en-US" sz="1400" b="1" spc="-10" dirty="0">
                          <a:effectLst/>
                        </a:rPr>
                        <a:t>Responsibility</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1440" marR="5715">
                        <a:spcBef>
                          <a:spcPts val="5"/>
                        </a:spcBef>
                        <a:spcAft>
                          <a:spcPts val="0"/>
                        </a:spcAft>
                      </a:pPr>
                      <a:r>
                        <a:rPr lang="en-US" sz="1400" b="1" dirty="0">
                          <a:effectLst/>
                        </a:rPr>
                        <a:t>Who</a:t>
                      </a:r>
                      <a:r>
                        <a:rPr lang="en-US" sz="1400" b="1" spc="-60" dirty="0">
                          <a:effectLst/>
                        </a:rPr>
                        <a:t> </a:t>
                      </a:r>
                      <a:r>
                        <a:rPr lang="en-US" sz="1400" b="1" dirty="0">
                          <a:effectLst/>
                        </a:rPr>
                        <a:t>Will</a:t>
                      </a:r>
                      <a:r>
                        <a:rPr lang="en-US" sz="1400" b="1" spc="-60" dirty="0">
                          <a:effectLst/>
                        </a:rPr>
                        <a:t> </a:t>
                      </a:r>
                      <a:r>
                        <a:rPr lang="en-US" sz="1400" b="1" dirty="0">
                          <a:effectLst/>
                        </a:rPr>
                        <a:t>Report</a:t>
                      </a:r>
                      <a:r>
                        <a:rPr lang="en-US" sz="1400" b="1" spc="-65" dirty="0">
                          <a:effectLst/>
                        </a:rPr>
                        <a:t> </a:t>
                      </a:r>
                      <a:r>
                        <a:rPr lang="en-US" sz="1400" b="1" dirty="0">
                          <a:effectLst/>
                        </a:rPr>
                        <a:t>Data to SIRS and Using What Code (i.e.,</a:t>
                      </a:r>
                    </a:p>
                    <a:p>
                      <a:pPr marL="91440" marR="5715">
                        <a:lnSpc>
                          <a:spcPts val="1280"/>
                        </a:lnSpc>
                        <a:spcBef>
                          <a:spcPts val="0"/>
                        </a:spcBef>
                        <a:spcAft>
                          <a:spcPts val="0"/>
                        </a:spcAft>
                      </a:pPr>
                      <a:r>
                        <a:rPr lang="en-US" sz="1400" b="1" dirty="0">
                          <a:effectLst/>
                        </a:rPr>
                        <a:t>District of Responsibility)</a:t>
                      </a:r>
                      <a:r>
                        <a:rPr lang="en-US" sz="1400" b="1" spc="-95" dirty="0">
                          <a:effectLst/>
                        </a:rPr>
                        <a:t> </a:t>
                      </a:r>
                      <a:r>
                        <a:rPr lang="en-US" sz="1400" b="1" dirty="0">
                          <a:effectLst/>
                        </a:rPr>
                        <a:t>*</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120015" marR="38735">
                        <a:spcBef>
                          <a:spcPts val="5"/>
                        </a:spcBef>
                        <a:spcAft>
                          <a:spcPts val="0"/>
                        </a:spcAft>
                      </a:pPr>
                      <a:r>
                        <a:rPr lang="en-US" sz="1400" b="1" dirty="0">
                          <a:effectLst/>
                        </a:rPr>
                        <a:t>Location/BEDS</a:t>
                      </a:r>
                      <a:r>
                        <a:rPr lang="en-US" sz="1400" b="1" spc="-95" dirty="0">
                          <a:effectLst/>
                        </a:rPr>
                        <a:t> </a:t>
                      </a:r>
                      <a:r>
                        <a:rPr lang="en-US" sz="1400" b="1" dirty="0">
                          <a:effectLst/>
                        </a:rPr>
                        <a:t>Code (i.e., Building of </a:t>
                      </a:r>
                      <a:r>
                        <a:rPr lang="en-US" sz="1400" b="1" spc="-10" dirty="0">
                          <a:effectLst/>
                        </a:rPr>
                        <a:t>Enrollment)</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extLst>
                  <a:ext uri="{0D108BD9-81ED-4DB2-BD59-A6C34878D82A}">
                    <a16:rowId xmlns:a16="http://schemas.microsoft.com/office/drawing/2014/main" val="2549185787"/>
                  </a:ext>
                </a:extLst>
              </a:tr>
              <a:tr h="819150">
                <a:tc>
                  <a:txBody>
                    <a:bodyPr/>
                    <a:lstStyle/>
                    <a:p>
                      <a:pPr marL="71120" marR="0">
                        <a:lnSpc>
                          <a:spcPts val="1185"/>
                        </a:lnSpc>
                        <a:spcBef>
                          <a:spcPts val="5"/>
                        </a:spcBef>
                        <a:spcAft>
                          <a:spcPts val="0"/>
                        </a:spcAft>
                      </a:pPr>
                      <a:r>
                        <a:rPr lang="en-US" sz="1100" b="1" dirty="0">
                          <a:effectLst/>
                          <a:latin typeface="Bookman Old Style" panose="02050604050505020204" pitchFamily="18" charset="0"/>
                          <a:ea typeface="Bookman Old Style" panose="02050604050505020204" pitchFamily="18" charset="0"/>
                          <a:cs typeface="Bookman Old Style" panose="02050604050505020204" pitchFamily="18" charset="0"/>
                        </a:rPr>
                        <a:t>7)</a:t>
                      </a:r>
                      <a:r>
                        <a:rPr lang="en-US" sz="1100" b="1"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student</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who</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resides</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in</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the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71120" marR="0">
                        <a:lnSpc>
                          <a:spcPts val="11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is</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“homebound”</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71120" marR="0">
                        <a:lnSpc>
                          <a:spcPts val="128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(temporary, long-term absence), and</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is</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associated</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with</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school</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in</a:t>
                      </a:r>
                    </a:p>
                    <a:p>
                      <a:pPr marL="71120" marR="0">
                        <a:lnSpc>
                          <a:spcPts val="11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4615" marR="0">
                        <a:lnSpc>
                          <a:spcPts val="1185"/>
                        </a:lnSpc>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of</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4615" marR="0">
                        <a:lnSpc>
                          <a:spcPts val="1190"/>
                        </a:lnSpc>
                        <a:spcBef>
                          <a:spcPts val="0"/>
                        </a:spcBef>
                        <a:spcAft>
                          <a:spcPts val="0"/>
                        </a:spcAft>
                      </a:pP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2075" marR="0">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0">
                        <a:lnSpc>
                          <a:spcPts val="1185"/>
                        </a:lnSpc>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5250" marR="0">
                        <a:lnSpc>
                          <a:spcPts val="11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(Reason</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for</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Beginning</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5250" marR="0">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Enrollment</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0011)</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124460" marR="0">
                        <a:lnSpc>
                          <a:spcPts val="1185"/>
                        </a:lnSpc>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Use</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12</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digits</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the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124460" marR="0">
                        <a:lnSpc>
                          <a:spcPts val="11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BEDS</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school</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124460" marR="0">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student</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would</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attend</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extLst>
                  <a:ext uri="{0D108BD9-81ED-4DB2-BD59-A6C34878D82A}">
                    <a16:rowId xmlns:a16="http://schemas.microsoft.com/office/drawing/2014/main" val="1083562757"/>
                  </a:ext>
                </a:extLst>
              </a:tr>
              <a:tr h="819150">
                <a:tc>
                  <a:txBody>
                    <a:bodyPr/>
                    <a:lstStyle/>
                    <a:p>
                      <a:pPr marL="53975" indent="0"/>
                      <a:r>
                        <a:rPr lang="en-US" sz="1100" b="1" kern="1200" dirty="0">
                          <a:solidFill>
                            <a:schemeClr val="tx1"/>
                          </a:solidFill>
                          <a:effectLst/>
                          <a:latin typeface="Bookman Old Style" panose="02050604050505020204" pitchFamily="18" charset="0"/>
                          <a:ea typeface="+mn-ea"/>
                          <a:cs typeface="+mn-cs"/>
                        </a:rPr>
                        <a:t>8) </a:t>
                      </a:r>
                      <a:r>
                        <a:rPr lang="en-US" sz="1100" kern="1200" dirty="0">
                          <a:solidFill>
                            <a:schemeClr val="tx1"/>
                          </a:solidFill>
                          <a:effectLst/>
                          <a:latin typeface="Bookman Old Style" panose="02050604050505020204" pitchFamily="18" charset="0"/>
                          <a:ea typeface="+mn-ea"/>
                          <a:cs typeface="+mn-cs"/>
                        </a:rPr>
                        <a:t>A student who resides in the</a:t>
                      </a:r>
                    </a:p>
                    <a:p>
                      <a:pPr marL="53975" indent="0"/>
                      <a:r>
                        <a:rPr lang="en-US" sz="1100" kern="1200" dirty="0">
                          <a:solidFill>
                            <a:schemeClr val="tx1"/>
                          </a:solidFill>
                          <a:effectLst/>
                          <a:latin typeface="Bookman Old Style" panose="02050604050505020204" pitchFamily="18" charset="0"/>
                          <a:ea typeface="+mn-ea"/>
                          <a:cs typeface="+mn-cs"/>
                        </a:rPr>
                        <a:t>district, is homebound, and is</a:t>
                      </a:r>
                    </a:p>
                    <a:p>
                      <a:pPr marL="53975" indent="0"/>
                      <a:r>
                        <a:rPr lang="en-US" sz="1100" kern="1200" dirty="0">
                          <a:solidFill>
                            <a:schemeClr val="tx1"/>
                          </a:solidFill>
                          <a:effectLst/>
                          <a:latin typeface="Bookman Old Style" panose="02050604050505020204" pitchFamily="18" charset="0"/>
                          <a:ea typeface="+mn-ea"/>
                          <a:cs typeface="+mn-cs"/>
                        </a:rPr>
                        <a:t>not associated with a school in</a:t>
                      </a:r>
                    </a:p>
                    <a:p>
                      <a:pPr marL="53975" indent="0"/>
                      <a:r>
                        <a:rPr lang="en-US" sz="1100" kern="1200" dirty="0">
                          <a:solidFill>
                            <a:schemeClr val="tx1"/>
                          </a:solidFill>
                          <a:effectLst/>
                          <a:latin typeface="Bookman Old Style" panose="02050604050505020204" pitchFamily="18" charset="0"/>
                          <a:ea typeface="+mn-ea"/>
                          <a:cs typeface="+mn-cs"/>
                        </a:rPr>
                        <a:t>the district (is not expected to attend a school in the district)</a:t>
                      </a:r>
                      <a:endParaRPr lang="en-US" sz="1100" dirty="0">
                        <a:solidFill>
                          <a:schemeClr val="accent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4615" marR="0">
                        <a:lnSpc>
                          <a:spcPts val="1185"/>
                        </a:lnSpc>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of</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4615" marR="0">
                        <a:lnSpc>
                          <a:spcPts val="1190"/>
                        </a:lnSpc>
                        <a:spcBef>
                          <a:spcPts val="0"/>
                        </a:spcBef>
                        <a:spcAft>
                          <a:spcPts val="0"/>
                        </a:spcAft>
                      </a:pP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4615" marR="0">
                        <a:lnSpc>
                          <a:spcPts val="1185"/>
                        </a:lnSpc>
                        <a:spcBef>
                          <a:spcPts val="5"/>
                        </a:spcBef>
                        <a:spcAft>
                          <a:spcPts val="0"/>
                        </a:spcAft>
                      </a:pPr>
                      <a:endParaRPr lang="en-US" sz="8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0" lvl="0" indent="0" algn="l" defTabSz="914400" rtl="0" eaLnBrk="1" fontAlgn="auto" latinLnBrk="0" hangingPunct="1">
                        <a:lnSpc>
                          <a:spcPts val="1185"/>
                        </a:lnSpc>
                        <a:spcBef>
                          <a:spcPts val="5"/>
                        </a:spcBef>
                        <a:spcAft>
                          <a:spcPts val="0"/>
                        </a:spcAft>
                        <a:buClrTx/>
                        <a:buSzTx/>
                        <a:buFontTx/>
                        <a:buNone/>
                        <a:tabLst/>
                        <a:defRPr/>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5250" marR="0">
                        <a:lnSpc>
                          <a:spcPts val="1185"/>
                        </a:lnSpc>
                        <a:spcBef>
                          <a:spcPts val="5"/>
                        </a:spcBef>
                        <a:spcAft>
                          <a:spcPts val="0"/>
                        </a:spcAft>
                      </a:pP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0">
                        <a:lnSpc>
                          <a:spcPts val="1185"/>
                        </a:lnSpc>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5250" marR="0">
                        <a:lnSpc>
                          <a:spcPts val="11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(Reason</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for</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Beginning</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5250" marR="0">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Enrollment</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0011)</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124460" marR="0">
                        <a:lnSpc>
                          <a:spcPts val="1185"/>
                        </a:lnSpc>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First</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8</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digits</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the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124460" marR="0">
                        <a:lnSpc>
                          <a:spcPts val="119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124460" marR="0">
                        <a:lnSpc>
                          <a:spcPts val="1195"/>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BEDS</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and</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“0777”</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124460" marR="0">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as</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last</a:t>
                      </a:r>
                      <a:r>
                        <a:rPr lang="en-US" sz="1100" spc="-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4</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digits</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extLst>
                  <a:ext uri="{0D108BD9-81ED-4DB2-BD59-A6C34878D82A}">
                    <a16:rowId xmlns:a16="http://schemas.microsoft.com/office/drawing/2014/main" val="287645712"/>
                  </a:ext>
                </a:extLst>
              </a:tr>
            </a:tbl>
          </a:graphicData>
        </a:graphic>
      </p:graphicFrame>
      <p:sp>
        <p:nvSpPr>
          <p:cNvPr id="5" name="TextBox 4">
            <a:extLst>
              <a:ext uri="{FF2B5EF4-FFF2-40B4-BE49-F238E27FC236}">
                <a16:creationId xmlns:a16="http://schemas.microsoft.com/office/drawing/2014/main" id="{A03DCA26-03D7-D492-6511-05567FFA416F}"/>
              </a:ext>
            </a:extLst>
          </p:cNvPr>
          <p:cNvSpPr txBox="1"/>
          <p:nvPr/>
        </p:nvSpPr>
        <p:spPr>
          <a:xfrm>
            <a:off x="76200" y="1534978"/>
            <a:ext cx="2133600" cy="1384995"/>
          </a:xfrm>
          <a:prstGeom prst="rect">
            <a:avLst/>
          </a:prstGeom>
          <a:noFill/>
        </p:spPr>
        <p:txBody>
          <a:bodyPr wrap="square" rtlCol="0">
            <a:spAutoFit/>
          </a:bodyPr>
          <a:lstStyle/>
          <a:p>
            <a:pPr algn="ctr"/>
            <a:r>
              <a:rPr lang="en-US" sz="2800" dirty="0"/>
              <a:t>Homebound/</a:t>
            </a:r>
            <a:br>
              <a:rPr lang="en-US" sz="2800" dirty="0"/>
            </a:br>
            <a:r>
              <a:rPr lang="en-US" sz="2800" dirty="0"/>
              <a:t>Home Instruction</a:t>
            </a:r>
          </a:p>
        </p:txBody>
      </p:sp>
      <p:sp>
        <p:nvSpPr>
          <p:cNvPr id="6" name="TextBox 5">
            <a:extLst>
              <a:ext uri="{FF2B5EF4-FFF2-40B4-BE49-F238E27FC236}">
                <a16:creationId xmlns:a16="http://schemas.microsoft.com/office/drawing/2014/main" id="{7751DFEF-D5C3-A5D7-12F1-A65F04B83A13}"/>
              </a:ext>
            </a:extLst>
          </p:cNvPr>
          <p:cNvSpPr txBox="1"/>
          <p:nvPr/>
        </p:nvSpPr>
        <p:spPr>
          <a:xfrm>
            <a:off x="2339788" y="4043083"/>
            <a:ext cx="8696294" cy="1477328"/>
          </a:xfrm>
          <a:prstGeom prst="rect">
            <a:avLst/>
          </a:prstGeom>
          <a:noFill/>
        </p:spPr>
        <p:txBody>
          <a:bodyPr wrap="square" rtlCol="0">
            <a:spAutoFit/>
          </a:bodyPr>
          <a:lstStyle/>
          <a:p>
            <a:r>
              <a:rPr lang="en-US" b="1" dirty="0"/>
              <a:t>Guidance: </a:t>
            </a:r>
            <a:r>
              <a:rPr lang="en-US" dirty="0"/>
              <a:t>if you want to maintain a schedule and gradebook for the student in a school, then enroll them in the school. </a:t>
            </a:r>
          </a:p>
          <a:p>
            <a:endParaRPr lang="en-US" dirty="0"/>
          </a:p>
          <a:p>
            <a:r>
              <a:rPr lang="en-US" dirty="0"/>
              <a:t>Student Daily Attendance must be taken for any homebound student no matter how they are enrolled</a:t>
            </a:r>
          </a:p>
        </p:txBody>
      </p:sp>
    </p:spTree>
    <p:extLst>
      <p:ext uri="{BB962C8B-B14F-4D97-AF65-F5344CB8AC3E}">
        <p14:creationId xmlns:p14="http://schemas.microsoft.com/office/powerpoint/2010/main" val="3514696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FB4F95-EDA3-5236-588E-B2FEEDC0C7A9}"/>
              </a:ext>
            </a:extLst>
          </p:cNvPr>
          <p:cNvSpPr>
            <a:spLocks noGrp="1"/>
          </p:cNvSpPr>
          <p:nvPr>
            <p:ph type="dt" sz="half" idx="10"/>
          </p:nvPr>
        </p:nvSpPr>
        <p:spPr/>
        <p:txBody>
          <a:bodyPr/>
          <a:lstStyle/>
          <a:p>
            <a:fld id="{F33B5BEC-5C3D-4B44-BB13-30431971ABEB}" type="datetime1">
              <a:rPr lang="en-US" smtClean="0"/>
              <a:t>2/13/2024</a:t>
            </a:fld>
            <a:endParaRPr lang="en-US"/>
          </a:p>
        </p:txBody>
      </p:sp>
      <p:sp>
        <p:nvSpPr>
          <p:cNvPr id="3" name="Slide Number Placeholder 2">
            <a:extLst>
              <a:ext uri="{FF2B5EF4-FFF2-40B4-BE49-F238E27FC236}">
                <a16:creationId xmlns:a16="http://schemas.microsoft.com/office/drawing/2014/main" id="{C3671829-AB5F-D5D4-6541-A03CD376AE2A}"/>
              </a:ext>
            </a:extLst>
          </p:cNvPr>
          <p:cNvSpPr>
            <a:spLocks noGrp="1"/>
          </p:cNvSpPr>
          <p:nvPr>
            <p:ph type="sldNum" sz="quarter" idx="12"/>
          </p:nvPr>
        </p:nvSpPr>
        <p:spPr/>
        <p:txBody>
          <a:bodyPr/>
          <a:lstStyle/>
          <a:p>
            <a:fld id="{7FCEFC66-EF33-4FCF-9C6A-A7DA1A74BE28}" type="slidenum">
              <a:rPr lang="en-US" smtClean="0"/>
              <a:t>21</a:t>
            </a:fld>
            <a:endParaRPr lang="en-US"/>
          </a:p>
        </p:txBody>
      </p:sp>
      <p:graphicFrame>
        <p:nvGraphicFramePr>
          <p:cNvPr id="4" name="Table 3">
            <a:extLst>
              <a:ext uri="{FF2B5EF4-FFF2-40B4-BE49-F238E27FC236}">
                <a16:creationId xmlns:a16="http://schemas.microsoft.com/office/drawing/2014/main" id="{FE820212-4BB9-7B7A-285D-B72ACC3A5610}"/>
              </a:ext>
            </a:extLst>
          </p:cNvPr>
          <p:cNvGraphicFramePr>
            <a:graphicFrameLocks noGrp="1"/>
          </p:cNvGraphicFramePr>
          <p:nvPr>
            <p:extLst>
              <p:ext uri="{D42A27DB-BD31-4B8C-83A1-F6EECF244321}">
                <p14:modId xmlns:p14="http://schemas.microsoft.com/office/powerpoint/2010/main" val="319078005"/>
              </p:ext>
            </p:extLst>
          </p:nvPr>
        </p:nvGraphicFramePr>
        <p:xfrm>
          <a:off x="1801906" y="161142"/>
          <a:ext cx="10300446" cy="6156452"/>
        </p:xfrm>
        <a:graphic>
          <a:graphicData uri="http://schemas.openxmlformats.org/drawingml/2006/table">
            <a:tbl>
              <a:tblPr firstRow="1" firstCol="1" lastRow="1" lastCol="1" bandRow="1" bandCol="1">
                <a:tableStyleId>{5940675A-B579-460E-94D1-54222C63F5DA}</a:tableStyleId>
              </a:tblPr>
              <a:tblGrid>
                <a:gridCol w="3232497">
                  <a:extLst>
                    <a:ext uri="{9D8B030D-6E8A-4147-A177-3AD203B41FA5}">
                      <a16:colId xmlns:a16="http://schemas.microsoft.com/office/drawing/2014/main" val="1244918940"/>
                    </a:ext>
                  </a:extLst>
                </a:gridCol>
                <a:gridCol w="1410599">
                  <a:extLst>
                    <a:ext uri="{9D8B030D-6E8A-4147-A177-3AD203B41FA5}">
                      <a16:colId xmlns:a16="http://schemas.microsoft.com/office/drawing/2014/main" val="4095630556"/>
                    </a:ext>
                  </a:extLst>
                </a:gridCol>
                <a:gridCol w="1473973">
                  <a:extLst>
                    <a:ext uri="{9D8B030D-6E8A-4147-A177-3AD203B41FA5}">
                      <a16:colId xmlns:a16="http://schemas.microsoft.com/office/drawing/2014/main" val="2246913128"/>
                    </a:ext>
                  </a:extLst>
                </a:gridCol>
                <a:gridCol w="1988083">
                  <a:extLst>
                    <a:ext uri="{9D8B030D-6E8A-4147-A177-3AD203B41FA5}">
                      <a16:colId xmlns:a16="http://schemas.microsoft.com/office/drawing/2014/main" val="3077243210"/>
                    </a:ext>
                  </a:extLst>
                </a:gridCol>
                <a:gridCol w="2195294">
                  <a:extLst>
                    <a:ext uri="{9D8B030D-6E8A-4147-A177-3AD203B41FA5}">
                      <a16:colId xmlns:a16="http://schemas.microsoft.com/office/drawing/2014/main" val="4162425456"/>
                    </a:ext>
                  </a:extLst>
                </a:gridCol>
              </a:tblGrid>
              <a:tr h="819150">
                <a:tc>
                  <a:txBody>
                    <a:bodyPr/>
                    <a:lstStyle/>
                    <a:p>
                      <a:pPr marL="69850" marR="0">
                        <a:spcBef>
                          <a:spcPts val="5"/>
                        </a:spcBef>
                        <a:spcAft>
                          <a:spcPts val="0"/>
                        </a:spcAft>
                      </a:pPr>
                      <a:r>
                        <a:rPr lang="en-US" sz="1400" b="1" dirty="0">
                          <a:effectLst/>
                        </a:rPr>
                        <a:t>Description</a:t>
                      </a:r>
                      <a:r>
                        <a:rPr lang="en-US" sz="1400" b="1" spc="-25" dirty="0">
                          <a:effectLst/>
                        </a:rPr>
                        <a:t> </a:t>
                      </a:r>
                      <a:r>
                        <a:rPr lang="en-US" sz="1400" b="1" dirty="0">
                          <a:effectLst/>
                        </a:rPr>
                        <a:t>of</a:t>
                      </a:r>
                      <a:r>
                        <a:rPr lang="en-US" sz="1400" b="1" spc="-30" dirty="0">
                          <a:effectLst/>
                        </a:rPr>
                        <a:t> </a:t>
                      </a:r>
                      <a:r>
                        <a:rPr lang="en-US" sz="1400" b="1" spc="-10" dirty="0">
                          <a:effectLst/>
                        </a:rPr>
                        <a:t>Students</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2710" marR="92075">
                        <a:spcBef>
                          <a:spcPts val="5"/>
                        </a:spcBef>
                        <a:spcAft>
                          <a:spcPts val="0"/>
                        </a:spcAft>
                      </a:pPr>
                      <a:r>
                        <a:rPr lang="en-US" sz="1400" b="1" spc="-10" dirty="0">
                          <a:effectLst/>
                        </a:rPr>
                        <a:t>Accountability </a:t>
                      </a:r>
                      <a:r>
                        <a:rPr lang="en-US" sz="1400" b="1" spc="-30" dirty="0">
                          <a:effectLst/>
                        </a:rPr>
                        <a:t>or </a:t>
                      </a:r>
                      <a:r>
                        <a:rPr lang="en-US" sz="1400" b="1" spc="-10" dirty="0">
                          <a:effectLst/>
                        </a:rPr>
                        <a:t>Instructional Responsibility</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2075" marR="0">
                        <a:spcBef>
                          <a:spcPts val="5"/>
                        </a:spcBef>
                        <a:spcAft>
                          <a:spcPts val="0"/>
                        </a:spcAft>
                      </a:pPr>
                      <a:r>
                        <a:rPr lang="en-US" sz="1400" b="1" spc="-10" dirty="0">
                          <a:effectLst/>
                        </a:rPr>
                        <a:t>CSE/CPSE</a:t>
                      </a:r>
                      <a:endParaRPr lang="en-US" sz="1400" b="1" dirty="0">
                        <a:effectLst/>
                      </a:endParaRPr>
                    </a:p>
                    <a:p>
                      <a:pPr marL="92075" marR="0">
                        <a:spcBef>
                          <a:spcPts val="5"/>
                        </a:spcBef>
                        <a:spcAft>
                          <a:spcPts val="0"/>
                        </a:spcAft>
                      </a:pPr>
                      <a:r>
                        <a:rPr lang="en-US" sz="1400" b="1" spc="-10" dirty="0">
                          <a:effectLst/>
                        </a:rPr>
                        <a:t>Responsibility</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1440" marR="5715">
                        <a:spcBef>
                          <a:spcPts val="5"/>
                        </a:spcBef>
                        <a:spcAft>
                          <a:spcPts val="0"/>
                        </a:spcAft>
                      </a:pPr>
                      <a:r>
                        <a:rPr lang="en-US" sz="1400" b="1" dirty="0">
                          <a:effectLst/>
                        </a:rPr>
                        <a:t>Who</a:t>
                      </a:r>
                      <a:r>
                        <a:rPr lang="en-US" sz="1400" b="1" spc="-60" dirty="0">
                          <a:effectLst/>
                        </a:rPr>
                        <a:t> </a:t>
                      </a:r>
                      <a:r>
                        <a:rPr lang="en-US" sz="1400" b="1" dirty="0">
                          <a:effectLst/>
                        </a:rPr>
                        <a:t>Will</a:t>
                      </a:r>
                      <a:r>
                        <a:rPr lang="en-US" sz="1400" b="1" spc="-60" dirty="0">
                          <a:effectLst/>
                        </a:rPr>
                        <a:t> </a:t>
                      </a:r>
                      <a:r>
                        <a:rPr lang="en-US" sz="1400" b="1" dirty="0">
                          <a:effectLst/>
                        </a:rPr>
                        <a:t>Report</a:t>
                      </a:r>
                      <a:r>
                        <a:rPr lang="en-US" sz="1400" b="1" spc="-65" dirty="0">
                          <a:effectLst/>
                        </a:rPr>
                        <a:t> </a:t>
                      </a:r>
                      <a:r>
                        <a:rPr lang="en-US" sz="1400" b="1" dirty="0">
                          <a:effectLst/>
                        </a:rPr>
                        <a:t>Data to SIRS and Using What Code (i.e.,</a:t>
                      </a:r>
                    </a:p>
                    <a:p>
                      <a:pPr marL="91440" marR="5715">
                        <a:lnSpc>
                          <a:spcPts val="1280"/>
                        </a:lnSpc>
                        <a:spcBef>
                          <a:spcPts val="0"/>
                        </a:spcBef>
                        <a:spcAft>
                          <a:spcPts val="0"/>
                        </a:spcAft>
                      </a:pPr>
                      <a:r>
                        <a:rPr lang="en-US" sz="1400" b="1" dirty="0">
                          <a:effectLst/>
                        </a:rPr>
                        <a:t>District of Responsibility)</a:t>
                      </a:r>
                      <a:r>
                        <a:rPr lang="en-US" sz="1400" b="1" spc="-95" dirty="0">
                          <a:effectLst/>
                        </a:rPr>
                        <a:t> </a:t>
                      </a:r>
                      <a:r>
                        <a:rPr lang="en-US" sz="1400" b="1" dirty="0">
                          <a:effectLst/>
                        </a:rPr>
                        <a:t>*</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120015" marR="38735">
                        <a:spcBef>
                          <a:spcPts val="5"/>
                        </a:spcBef>
                        <a:spcAft>
                          <a:spcPts val="0"/>
                        </a:spcAft>
                      </a:pPr>
                      <a:r>
                        <a:rPr lang="en-US" sz="1400" b="1" dirty="0">
                          <a:effectLst/>
                        </a:rPr>
                        <a:t>Location/BEDS</a:t>
                      </a:r>
                      <a:r>
                        <a:rPr lang="en-US" sz="1400" b="1" spc="-95" dirty="0">
                          <a:effectLst/>
                        </a:rPr>
                        <a:t> </a:t>
                      </a:r>
                      <a:r>
                        <a:rPr lang="en-US" sz="1400" b="1" dirty="0">
                          <a:effectLst/>
                        </a:rPr>
                        <a:t>Code (i.e., Building of </a:t>
                      </a:r>
                      <a:r>
                        <a:rPr lang="en-US" sz="1400" b="1" spc="-10" dirty="0">
                          <a:effectLst/>
                        </a:rPr>
                        <a:t>Enrollment)</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extLst>
                  <a:ext uri="{0D108BD9-81ED-4DB2-BD59-A6C34878D82A}">
                    <a16:rowId xmlns:a16="http://schemas.microsoft.com/office/drawing/2014/main" val="2549185787"/>
                  </a:ext>
                </a:extLst>
              </a:tr>
              <a:tr h="819150">
                <a:tc>
                  <a:txBody>
                    <a:bodyPr/>
                    <a:lstStyle/>
                    <a:p>
                      <a:pPr marL="71120" marR="80645">
                        <a:spcBef>
                          <a:spcPts val="5"/>
                        </a:spcBef>
                        <a:spcAft>
                          <a:spcPts val="0"/>
                        </a:spcAft>
                      </a:pPr>
                      <a:r>
                        <a:rPr lang="en-US" sz="1100" b="1" dirty="0">
                          <a:effectLst/>
                          <a:latin typeface="Bookman Old Style" panose="02050604050505020204" pitchFamily="18" charset="0"/>
                          <a:ea typeface="Bookman Old Style" panose="02050604050505020204" pitchFamily="18" charset="0"/>
                          <a:cs typeface="Bookman Old Style" panose="02050604050505020204" pitchFamily="18" charset="0"/>
                        </a:rPr>
                        <a:t>21)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A student who resides in a State agency facility and attends an</a:t>
                      </a:r>
                      <a:r>
                        <a:rPr lang="en-US" sz="1100" spc="-4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educational</a:t>
                      </a:r>
                      <a:r>
                        <a:rPr lang="en-US" sz="1100" spc="-4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program</a:t>
                      </a:r>
                      <a:r>
                        <a:rPr lang="en-US" sz="1100" spc="-35"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operated by the State agency.</a:t>
                      </a:r>
                      <a:r>
                        <a:rPr lang="en-US" sz="1100" spc="2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State agencies include: Office of Children and Family Services (OCFS), Office of Mental Health (OMH), Office for People with Developmental Disabilities (OPWDD),</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and</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Department</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 Corrections and Community Supervision (DOCCS). (Pages 2, 12, 31, and 40 of </a:t>
                      </a:r>
                      <a:r>
                        <a:rPr lang="en-US" sz="1100" i="1" u="sng"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Education</a:t>
                      </a:r>
                      <a:r>
                        <a:rPr lang="en-US" sz="1100" i="1"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i="1" u="sng"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Responsibilities for School-Age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71120" marR="0">
                        <a:lnSpc>
                          <a:spcPts val="1185"/>
                        </a:lnSpc>
                        <a:spcBef>
                          <a:spcPts val="0"/>
                        </a:spcBef>
                        <a:spcAft>
                          <a:spcPts val="0"/>
                        </a:spcAft>
                      </a:pPr>
                      <a:r>
                        <a:rPr lang="en-US" sz="1100" i="1" u="sng"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Children</a:t>
                      </a:r>
                      <a:r>
                        <a:rPr lang="en-US" sz="1100" i="1" u="sng" spc="-45"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 </a:t>
                      </a:r>
                      <a:r>
                        <a:rPr lang="en-US" sz="1100" i="1" u="sng"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in</a:t>
                      </a:r>
                      <a:r>
                        <a:rPr lang="en-US" sz="1100" i="1" u="sng" spc="-25"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 </a:t>
                      </a:r>
                      <a:r>
                        <a:rPr lang="en-US" sz="1100" i="1" u="sng"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Residential</a:t>
                      </a:r>
                      <a:r>
                        <a:rPr lang="en-US" sz="1100" i="1" u="sng" spc="-15"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 </a:t>
                      </a:r>
                      <a:r>
                        <a:rPr lang="en-US" sz="1100" i="1" u="sng" spc="-20"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Care</a:t>
                      </a:r>
                      <a:r>
                        <a:rPr lang="en-US" sz="1100" i="1" spc="-20" dirty="0">
                          <a:effectLst/>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4615" marR="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State</a:t>
                      </a:r>
                      <a:r>
                        <a:rPr lang="en-US" sz="1100" spc="-2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agency</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State</a:t>
                      </a:r>
                      <a:r>
                        <a:rPr lang="en-US" sz="1100" spc="-2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agency</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81915">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State agency (Reason for Beginning Enrollment</a:t>
                      </a:r>
                      <a:r>
                        <a:rPr lang="en-US" sz="1100" spc="-10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85">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0011</a:t>
                      </a:r>
                    </a:p>
                    <a:p>
                      <a:pPr marL="95250" marR="0">
                        <a:lnSpc>
                          <a:spcPts val="128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or</a:t>
                      </a:r>
                      <a:r>
                        <a:rPr lang="en-US" sz="1100" spc="-25">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AHSEP</a:t>
                      </a:r>
                      <a:r>
                        <a:rPr lang="en-US" sz="1100" spc="-15">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0">
                          <a:effectLst/>
                          <a:latin typeface="Bookman Old Style" panose="02050604050505020204" pitchFamily="18" charset="0"/>
                          <a:ea typeface="Bookman Old Style" panose="02050604050505020204" pitchFamily="18" charset="0"/>
                          <a:cs typeface="Bookman Old Style" panose="02050604050505020204" pitchFamily="18" charset="0"/>
                        </a:rPr>
                        <a:t>5654)</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124460" marR="106680">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Facility</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location</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operated by the State agency code or BEDS code of the approved AHSEP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program</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extLst>
                  <a:ext uri="{0D108BD9-81ED-4DB2-BD59-A6C34878D82A}">
                    <a16:rowId xmlns:a16="http://schemas.microsoft.com/office/drawing/2014/main" val="287645712"/>
                  </a:ext>
                </a:extLst>
              </a:tr>
              <a:tr h="819150">
                <a:tc>
                  <a:txBody>
                    <a:bodyPr/>
                    <a:lstStyle/>
                    <a:p>
                      <a:pPr marL="71120" marR="0">
                        <a:spcBef>
                          <a:spcPts val="0"/>
                        </a:spcBef>
                        <a:spcAft>
                          <a:spcPts val="0"/>
                        </a:spcAft>
                      </a:pPr>
                      <a:r>
                        <a:rPr lang="en-US" sz="1100" b="1" dirty="0">
                          <a:effectLst/>
                          <a:latin typeface="Bookman Old Style" panose="02050604050505020204" pitchFamily="18" charset="0"/>
                          <a:ea typeface="Bookman Old Style" panose="02050604050505020204" pitchFamily="18" charset="0"/>
                          <a:cs typeface="Bookman Old Style" panose="02050604050505020204" pitchFamily="18" charset="0"/>
                        </a:rPr>
                        <a:t>27)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A student in residential care (not</a:t>
                      </a:r>
                      <a:r>
                        <a:rPr lang="en-US" sz="1100" spc="-35"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placed</a:t>
                      </a:r>
                      <a:r>
                        <a:rPr lang="en-US" sz="1100" spc="-35"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by</a:t>
                      </a:r>
                      <a:r>
                        <a:rPr lang="en-US" sz="1100" spc="-35"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4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school</a:t>
                      </a:r>
                      <a:r>
                        <a:rPr lang="en-US" sz="1100" spc="-35"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35"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in one of the following programs:</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 Private psychiatric hospitals or private psychiatric units within general hospitals;</a:t>
                      </a:r>
                    </a:p>
                    <a:p>
                      <a:pPr marL="71120" marR="118745">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Short term crisis residence; Residential Respite Programs; Drug</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Free</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Residential,</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In</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Patient Rehabilitation, Alcoholism Detoxification, Residential Chemical Dependency for Youth Programs, Inpatient Rehabilitation, Acute Care Programs, Primary Care Alcohol Crisis Centers, or Community</a:t>
                      </a:r>
                    </a:p>
                    <a:p>
                      <a:pPr marL="53975" indent="0"/>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Residences–Recovery</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Homes;</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and </a:t>
                      </a:r>
                      <a:r>
                        <a:rPr lang="en-US" sz="1100" kern="1200" dirty="0">
                          <a:solidFill>
                            <a:schemeClr val="tx1"/>
                          </a:solidFill>
                          <a:effectLst/>
                          <a:latin typeface="Bookman Old Style" panose="02050604050505020204" pitchFamily="18" charset="0"/>
                          <a:ea typeface="+mn-ea"/>
                          <a:cs typeface="+mn-cs"/>
                        </a:rPr>
                        <a:t>Pediatric Residential Health Care Facilities, Hospitals, Rehabilitation Centers, or Skilled Nursing Facilities</a:t>
                      </a:r>
                    </a:p>
                    <a:p>
                      <a:pPr marL="53975" indent="0"/>
                      <a:r>
                        <a:rPr lang="en-US" sz="1100" kern="1200" dirty="0">
                          <a:solidFill>
                            <a:schemeClr val="tx1"/>
                          </a:solidFill>
                          <a:effectLst/>
                          <a:latin typeface="Bookman Old Style" panose="02050604050505020204" pitchFamily="18" charset="0"/>
                          <a:ea typeface="+mn-ea"/>
                          <a:cs typeface="+mn-cs"/>
                        </a:rPr>
                        <a:t>(Pages 5, 10, 22, 43, and 46 of</a:t>
                      </a:r>
                    </a:p>
                    <a:p>
                      <a:pPr marL="53975" indent="0"/>
                      <a:r>
                        <a:rPr lang="en-US" sz="1100" i="1" u="sng" kern="1200" dirty="0">
                          <a:solidFill>
                            <a:schemeClr val="tx1"/>
                          </a:solidFill>
                          <a:effectLst/>
                          <a:latin typeface="Bookman Old Style" panose="02050604050505020204" pitchFamily="18" charset="0"/>
                          <a:ea typeface="+mn-ea"/>
                          <a:cs typeface="+mn-cs"/>
                          <a:hlinkClick r:id="rId2"/>
                        </a:rPr>
                        <a:t>Education Responsibilities for</a:t>
                      </a:r>
                      <a:endParaRPr lang="en-US" sz="1100" kern="1200" dirty="0">
                        <a:solidFill>
                          <a:schemeClr val="tx1"/>
                        </a:solidFill>
                        <a:effectLst/>
                        <a:latin typeface="Bookman Old Style" panose="02050604050505020204" pitchFamily="18" charset="0"/>
                        <a:ea typeface="+mn-ea"/>
                        <a:cs typeface="+mn-cs"/>
                      </a:endParaRPr>
                    </a:p>
                    <a:p>
                      <a:pPr marL="53975" indent="0"/>
                      <a:r>
                        <a:rPr lang="en-US" sz="1100" i="1" u="sng" kern="1200" dirty="0">
                          <a:solidFill>
                            <a:schemeClr val="tx1"/>
                          </a:solidFill>
                          <a:effectLst/>
                          <a:latin typeface="Bookman Old Style" panose="02050604050505020204" pitchFamily="18" charset="0"/>
                          <a:ea typeface="+mn-ea"/>
                          <a:cs typeface="+mn-cs"/>
                          <a:hlinkClick r:id="rId2"/>
                        </a:rPr>
                        <a:t>School-Age Children in Residential</a:t>
                      </a:r>
                      <a:r>
                        <a:rPr lang="en-US" sz="1100" i="1" kern="1200" dirty="0">
                          <a:solidFill>
                            <a:schemeClr val="tx1"/>
                          </a:solidFill>
                          <a:effectLst/>
                          <a:latin typeface="Bookman Old Style" panose="02050604050505020204" pitchFamily="18" charset="0"/>
                          <a:ea typeface="+mn-ea"/>
                          <a:cs typeface="+mn-cs"/>
                        </a:rPr>
                        <a:t> </a:t>
                      </a:r>
                      <a:r>
                        <a:rPr lang="en-US" sz="1100" i="1" u="sng" kern="1200" dirty="0">
                          <a:solidFill>
                            <a:schemeClr val="tx1"/>
                          </a:solidFill>
                          <a:effectLst/>
                          <a:latin typeface="Bookman Old Style" panose="02050604050505020204" pitchFamily="18" charset="0"/>
                          <a:ea typeface="+mn-ea"/>
                          <a:cs typeface="+mn-cs"/>
                          <a:hlinkClick r:id="rId2"/>
                        </a:rPr>
                        <a:t>Care</a:t>
                      </a:r>
                      <a:r>
                        <a:rPr lang="en-US" sz="1100" kern="1200" dirty="0">
                          <a:solidFill>
                            <a:schemeClr val="tx1"/>
                          </a:solidFill>
                          <a:effectLst/>
                          <a:latin typeface="Bookman Old Style" panose="02050604050505020204" pitchFamily="18" charset="0"/>
                          <a:ea typeface="+mn-ea"/>
                          <a:cs typeface="+mn-cs"/>
                        </a:rPr>
                        <a:t>)</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4615" marR="98425">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 in which</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parents reside or, for students in department</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 social</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services care, the district in which</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student resided at the time the student was placed in a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program</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82550">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in</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which parents reside or, for students in</a:t>
                      </a:r>
                      <a:r>
                        <a:rPr lang="en-US" sz="1100" spc="-85">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department</a:t>
                      </a:r>
                      <a:r>
                        <a:rPr lang="en-US" sz="1100" spc="-85">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of social services care,</a:t>
                      </a:r>
                      <a:r>
                        <a:rPr lang="en-US" sz="1100" spc="-3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25">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district in which</a:t>
                      </a:r>
                      <a:r>
                        <a:rPr lang="en-US" sz="1100" spc="20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student resided at the time the student was placed in a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program</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90170">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District in which parents reside or, for students in department of social services care, the district in which student resided at the time the student was placed in a program (Reason for Beginning Enrollment</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0011)</a:t>
                      </a:r>
                    </a:p>
                  </a:txBody>
                  <a:tcPr marL="0" marR="0" marT="0" marB="0"/>
                </a:tc>
                <a:tc>
                  <a:txBody>
                    <a:bodyPr/>
                    <a:lstStyle/>
                    <a:p>
                      <a:pPr marL="124460" marR="83820">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If the student attends a BOCES or school in a district, use the BEDS code</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BOCES</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or</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 district school building attended by the student. If not, use the first 8 digits of the BEDS code of the district in which the parent resides and then “0777” for the last four digits.</a:t>
                      </a:r>
                    </a:p>
                  </a:txBody>
                  <a:tcPr marL="0" marR="0" marT="0" marB="0"/>
                </a:tc>
                <a:extLst>
                  <a:ext uri="{0D108BD9-81ED-4DB2-BD59-A6C34878D82A}">
                    <a16:rowId xmlns:a16="http://schemas.microsoft.com/office/drawing/2014/main" val="1062443135"/>
                  </a:ext>
                </a:extLst>
              </a:tr>
            </a:tbl>
          </a:graphicData>
        </a:graphic>
      </p:graphicFrame>
      <p:sp>
        <p:nvSpPr>
          <p:cNvPr id="5" name="TextBox 4">
            <a:extLst>
              <a:ext uri="{FF2B5EF4-FFF2-40B4-BE49-F238E27FC236}">
                <a16:creationId xmlns:a16="http://schemas.microsoft.com/office/drawing/2014/main" id="{A03DCA26-03D7-D492-6511-05567FFA416F}"/>
              </a:ext>
            </a:extLst>
          </p:cNvPr>
          <p:cNvSpPr txBox="1"/>
          <p:nvPr/>
        </p:nvSpPr>
        <p:spPr>
          <a:xfrm>
            <a:off x="-71487" y="2866172"/>
            <a:ext cx="1819374" cy="1384995"/>
          </a:xfrm>
          <a:prstGeom prst="rect">
            <a:avLst/>
          </a:prstGeom>
          <a:noFill/>
        </p:spPr>
        <p:txBody>
          <a:bodyPr wrap="square" rtlCol="0">
            <a:spAutoFit/>
          </a:bodyPr>
          <a:lstStyle/>
          <a:p>
            <a:pPr algn="ctr"/>
            <a:r>
              <a:rPr lang="en-US" sz="2800" dirty="0"/>
              <a:t>State </a:t>
            </a:r>
          </a:p>
          <a:p>
            <a:pPr algn="ctr"/>
            <a:r>
              <a:rPr lang="en-US" sz="2800" dirty="0"/>
              <a:t>Vs </a:t>
            </a:r>
          </a:p>
          <a:p>
            <a:pPr algn="ctr"/>
            <a:r>
              <a:rPr lang="en-US" sz="2800" dirty="0"/>
              <a:t>Private</a:t>
            </a:r>
          </a:p>
        </p:txBody>
      </p:sp>
      <p:sp>
        <p:nvSpPr>
          <p:cNvPr id="6" name="Speech Bubble: Rectangle with Corners Rounded 5">
            <a:extLst>
              <a:ext uri="{FF2B5EF4-FFF2-40B4-BE49-F238E27FC236}">
                <a16:creationId xmlns:a16="http://schemas.microsoft.com/office/drawing/2014/main" id="{DEB515EC-A073-7A92-DECF-1340D726199D}"/>
              </a:ext>
            </a:extLst>
          </p:cNvPr>
          <p:cNvSpPr/>
          <p:nvPr/>
        </p:nvSpPr>
        <p:spPr>
          <a:xfrm>
            <a:off x="58271" y="760989"/>
            <a:ext cx="1559858" cy="1613647"/>
          </a:xfrm>
          <a:prstGeom prst="wedgeRoundRectCallout">
            <a:avLst>
              <a:gd name="adj1" fmla="val 60076"/>
              <a:gd name="adj2" fmla="val 21389"/>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Western NY Children’s Psychiatric Center is a OMH facility</a:t>
            </a:r>
          </a:p>
        </p:txBody>
      </p:sp>
    </p:spTree>
    <p:extLst>
      <p:ext uri="{BB962C8B-B14F-4D97-AF65-F5344CB8AC3E}">
        <p14:creationId xmlns:p14="http://schemas.microsoft.com/office/powerpoint/2010/main" val="3972532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FB4F95-EDA3-5236-588E-B2FEEDC0C7A9}"/>
              </a:ext>
            </a:extLst>
          </p:cNvPr>
          <p:cNvSpPr>
            <a:spLocks noGrp="1"/>
          </p:cNvSpPr>
          <p:nvPr>
            <p:ph type="dt" sz="half" idx="10"/>
          </p:nvPr>
        </p:nvSpPr>
        <p:spPr/>
        <p:txBody>
          <a:bodyPr/>
          <a:lstStyle/>
          <a:p>
            <a:fld id="{F33B5BEC-5C3D-4B44-BB13-30431971ABEB}" type="datetime1">
              <a:rPr lang="en-US" smtClean="0"/>
              <a:t>2/13/2024</a:t>
            </a:fld>
            <a:endParaRPr lang="en-US"/>
          </a:p>
        </p:txBody>
      </p:sp>
      <p:sp>
        <p:nvSpPr>
          <p:cNvPr id="3" name="Slide Number Placeholder 2">
            <a:extLst>
              <a:ext uri="{FF2B5EF4-FFF2-40B4-BE49-F238E27FC236}">
                <a16:creationId xmlns:a16="http://schemas.microsoft.com/office/drawing/2014/main" id="{C3671829-AB5F-D5D4-6541-A03CD376AE2A}"/>
              </a:ext>
            </a:extLst>
          </p:cNvPr>
          <p:cNvSpPr>
            <a:spLocks noGrp="1"/>
          </p:cNvSpPr>
          <p:nvPr>
            <p:ph type="sldNum" sz="quarter" idx="12"/>
          </p:nvPr>
        </p:nvSpPr>
        <p:spPr/>
        <p:txBody>
          <a:bodyPr/>
          <a:lstStyle/>
          <a:p>
            <a:fld id="{7FCEFC66-EF33-4FCF-9C6A-A7DA1A74BE28}" type="slidenum">
              <a:rPr lang="en-US" smtClean="0"/>
              <a:t>22</a:t>
            </a:fld>
            <a:endParaRPr lang="en-US"/>
          </a:p>
        </p:txBody>
      </p:sp>
      <p:graphicFrame>
        <p:nvGraphicFramePr>
          <p:cNvPr id="4" name="Table 3">
            <a:extLst>
              <a:ext uri="{FF2B5EF4-FFF2-40B4-BE49-F238E27FC236}">
                <a16:creationId xmlns:a16="http://schemas.microsoft.com/office/drawing/2014/main" id="{FE820212-4BB9-7B7A-285D-B72ACC3A5610}"/>
              </a:ext>
            </a:extLst>
          </p:cNvPr>
          <p:cNvGraphicFramePr>
            <a:graphicFrameLocks noGrp="1"/>
          </p:cNvGraphicFramePr>
          <p:nvPr>
            <p:extLst>
              <p:ext uri="{D42A27DB-BD31-4B8C-83A1-F6EECF244321}">
                <p14:modId xmlns:p14="http://schemas.microsoft.com/office/powerpoint/2010/main" val="667972596"/>
              </p:ext>
            </p:extLst>
          </p:nvPr>
        </p:nvGraphicFramePr>
        <p:xfrm>
          <a:off x="2277527" y="1263802"/>
          <a:ext cx="8758555" cy="4278122"/>
        </p:xfrm>
        <a:graphic>
          <a:graphicData uri="http://schemas.openxmlformats.org/drawingml/2006/table">
            <a:tbl>
              <a:tblPr firstRow="1" firstCol="1" lastRow="1" lastCol="1" bandRow="1" bandCol="1">
                <a:tableStyleId>{5940675A-B579-460E-94D1-54222C63F5DA}</a:tableStyleId>
              </a:tblPr>
              <a:tblGrid>
                <a:gridCol w="2455545">
                  <a:extLst>
                    <a:ext uri="{9D8B030D-6E8A-4147-A177-3AD203B41FA5}">
                      <a16:colId xmlns:a16="http://schemas.microsoft.com/office/drawing/2014/main" val="1244918940"/>
                    </a:ext>
                  </a:extLst>
                </a:gridCol>
                <a:gridCol w="1257935">
                  <a:extLst>
                    <a:ext uri="{9D8B030D-6E8A-4147-A177-3AD203B41FA5}">
                      <a16:colId xmlns:a16="http://schemas.microsoft.com/office/drawing/2014/main" val="4095630556"/>
                    </a:ext>
                  </a:extLst>
                </a:gridCol>
                <a:gridCol w="1314450">
                  <a:extLst>
                    <a:ext uri="{9D8B030D-6E8A-4147-A177-3AD203B41FA5}">
                      <a16:colId xmlns:a16="http://schemas.microsoft.com/office/drawing/2014/main" val="2246913128"/>
                    </a:ext>
                  </a:extLst>
                </a:gridCol>
                <a:gridCol w="1772920">
                  <a:extLst>
                    <a:ext uri="{9D8B030D-6E8A-4147-A177-3AD203B41FA5}">
                      <a16:colId xmlns:a16="http://schemas.microsoft.com/office/drawing/2014/main" val="3077243210"/>
                    </a:ext>
                  </a:extLst>
                </a:gridCol>
                <a:gridCol w="1957705">
                  <a:extLst>
                    <a:ext uri="{9D8B030D-6E8A-4147-A177-3AD203B41FA5}">
                      <a16:colId xmlns:a16="http://schemas.microsoft.com/office/drawing/2014/main" val="4162425456"/>
                    </a:ext>
                  </a:extLst>
                </a:gridCol>
              </a:tblGrid>
              <a:tr h="819150">
                <a:tc>
                  <a:txBody>
                    <a:bodyPr/>
                    <a:lstStyle/>
                    <a:p>
                      <a:pPr marL="69850" marR="0">
                        <a:spcBef>
                          <a:spcPts val="5"/>
                        </a:spcBef>
                        <a:spcAft>
                          <a:spcPts val="0"/>
                        </a:spcAft>
                      </a:pPr>
                      <a:r>
                        <a:rPr lang="en-US" sz="1400" b="1" dirty="0">
                          <a:effectLst/>
                        </a:rPr>
                        <a:t>Description</a:t>
                      </a:r>
                      <a:r>
                        <a:rPr lang="en-US" sz="1400" b="1" spc="-25" dirty="0">
                          <a:effectLst/>
                        </a:rPr>
                        <a:t> </a:t>
                      </a:r>
                      <a:r>
                        <a:rPr lang="en-US" sz="1400" b="1" dirty="0">
                          <a:effectLst/>
                        </a:rPr>
                        <a:t>of</a:t>
                      </a:r>
                      <a:r>
                        <a:rPr lang="en-US" sz="1400" b="1" spc="-30" dirty="0">
                          <a:effectLst/>
                        </a:rPr>
                        <a:t> </a:t>
                      </a:r>
                      <a:r>
                        <a:rPr lang="en-US" sz="1400" b="1" spc="-10" dirty="0">
                          <a:effectLst/>
                        </a:rPr>
                        <a:t>Students</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2710" marR="92075">
                        <a:spcBef>
                          <a:spcPts val="5"/>
                        </a:spcBef>
                        <a:spcAft>
                          <a:spcPts val="0"/>
                        </a:spcAft>
                      </a:pPr>
                      <a:r>
                        <a:rPr lang="en-US" sz="1400" b="1" spc="-10" dirty="0">
                          <a:effectLst/>
                        </a:rPr>
                        <a:t>Accountability </a:t>
                      </a:r>
                      <a:r>
                        <a:rPr lang="en-US" sz="1400" b="1" spc="-30" dirty="0">
                          <a:effectLst/>
                        </a:rPr>
                        <a:t>or </a:t>
                      </a:r>
                      <a:r>
                        <a:rPr lang="en-US" sz="1400" b="1" spc="-10" dirty="0">
                          <a:effectLst/>
                        </a:rPr>
                        <a:t>Instructional Responsibility</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2075" marR="0">
                        <a:spcBef>
                          <a:spcPts val="5"/>
                        </a:spcBef>
                        <a:spcAft>
                          <a:spcPts val="0"/>
                        </a:spcAft>
                      </a:pPr>
                      <a:r>
                        <a:rPr lang="en-US" sz="1400" b="1" spc="-10" dirty="0">
                          <a:effectLst/>
                        </a:rPr>
                        <a:t>CSE/CPSE</a:t>
                      </a:r>
                      <a:endParaRPr lang="en-US" sz="1400" b="1" dirty="0">
                        <a:effectLst/>
                      </a:endParaRPr>
                    </a:p>
                    <a:p>
                      <a:pPr marL="92075" marR="0">
                        <a:spcBef>
                          <a:spcPts val="5"/>
                        </a:spcBef>
                        <a:spcAft>
                          <a:spcPts val="0"/>
                        </a:spcAft>
                      </a:pPr>
                      <a:r>
                        <a:rPr lang="en-US" sz="1400" b="1" spc="-10" dirty="0">
                          <a:effectLst/>
                        </a:rPr>
                        <a:t>Responsibility</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1440" marR="5715">
                        <a:spcBef>
                          <a:spcPts val="5"/>
                        </a:spcBef>
                        <a:spcAft>
                          <a:spcPts val="0"/>
                        </a:spcAft>
                      </a:pPr>
                      <a:r>
                        <a:rPr lang="en-US" sz="1400" b="1" dirty="0">
                          <a:effectLst/>
                        </a:rPr>
                        <a:t>Who</a:t>
                      </a:r>
                      <a:r>
                        <a:rPr lang="en-US" sz="1400" b="1" spc="-60" dirty="0">
                          <a:effectLst/>
                        </a:rPr>
                        <a:t> </a:t>
                      </a:r>
                      <a:r>
                        <a:rPr lang="en-US" sz="1400" b="1" dirty="0">
                          <a:effectLst/>
                        </a:rPr>
                        <a:t>Will</a:t>
                      </a:r>
                      <a:r>
                        <a:rPr lang="en-US" sz="1400" b="1" spc="-60" dirty="0">
                          <a:effectLst/>
                        </a:rPr>
                        <a:t> </a:t>
                      </a:r>
                      <a:r>
                        <a:rPr lang="en-US" sz="1400" b="1" dirty="0">
                          <a:effectLst/>
                        </a:rPr>
                        <a:t>Report</a:t>
                      </a:r>
                      <a:r>
                        <a:rPr lang="en-US" sz="1400" b="1" spc="-65" dirty="0">
                          <a:effectLst/>
                        </a:rPr>
                        <a:t> </a:t>
                      </a:r>
                      <a:r>
                        <a:rPr lang="en-US" sz="1400" b="1" dirty="0">
                          <a:effectLst/>
                        </a:rPr>
                        <a:t>Data to SIRS and Using What Code (i.e.,</a:t>
                      </a:r>
                    </a:p>
                    <a:p>
                      <a:pPr marL="91440" marR="5715">
                        <a:lnSpc>
                          <a:spcPts val="1280"/>
                        </a:lnSpc>
                        <a:spcBef>
                          <a:spcPts val="0"/>
                        </a:spcBef>
                        <a:spcAft>
                          <a:spcPts val="0"/>
                        </a:spcAft>
                      </a:pPr>
                      <a:r>
                        <a:rPr lang="en-US" sz="1400" b="1" dirty="0">
                          <a:effectLst/>
                        </a:rPr>
                        <a:t>District of Responsibility)</a:t>
                      </a:r>
                      <a:r>
                        <a:rPr lang="en-US" sz="1400" b="1" spc="-95" dirty="0">
                          <a:effectLst/>
                        </a:rPr>
                        <a:t> </a:t>
                      </a:r>
                      <a:r>
                        <a:rPr lang="en-US" sz="1400" b="1" dirty="0">
                          <a:effectLst/>
                        </a:rPr>
                        <a:t>*</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120015" marR="38735">
                        <a:spcBef>
                          <a:spcPts val="5"/>
                        </a:spcBef>
                        <a:spcAft>
                          <a:spcPts val="0"/>
                        </a:spcAft>
                      </a:pPr>
                      <a:r>
                        <a:rPr lang="en-US" sz="1400" b="1" dirty="0">
                          <a:effectLst/>
                        </a:rPr>
                        <a:t>Location/BEDS</a:t>
                      </a:r>
                      <a:r>
                        <a:rPr lang="en-US" sz="1400" b="1" spc="-95" dirty="0">
                          <a:effectLst/>
                        </a:rPr>
                        <a:t> </a:t>
                      </a:r>
                      <a:r>
                        <a:rPr lang="en-US" sz="1400" b="1" dirty="0">
                          <a:effectLst/>
                        </a:rPr>
                        <a:t>Code (i.e., Building of </a:t>
                      </a:r>
                      <a:r>
                        <a:rPr lang="en-US" sz="1400" b="1" spc="-10" dirty="0">
                          <a:effectLst/>
                        </a:rPr>
                        <a:t>Enrollment)</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extLst>
                  <a:ext uri="{0D108BD9-81ED-4DB2-BD59-A6C34878D82A}">
                    <a16:rowId xmlns:a16="http://schemas.microsoft.com/office/drawing/2014/main" val="2549185787"/>
                  </a:ext>
                </a:extLst>
              </a:tr>
              <a:tr h="819150">
                <a:tc>
                  <a:txBody>
                    <a:bodyPr/>
                    <a:lstStyle/>
                    <a:p>
                      <a:pPr marL="71120" marR="118745">
                        <a:spcBef>
                          <a:spcPts val="5"/>
                        </a:spcBef>
                        <a:spcAft>
                          <a:spcPts val="0"/>
                        </a:spcAft>
                      </a:pPr>
                      <a:r>
                        <a:rPr lang="en-US" sz="1100" b="1" dirty="0">
                          <a:effectLst/>
                          <a:latin typeface="Bookman Old Style" panose="02050604050505020204" pitchFamily="18" charset="0"/>
                          <a:ea typeface="Bookman Old Style" panose="02050604050505020204" pitchFamily="18" charset="0"/>
                          <a:cs typeface="Bookman Old Style" panose="02050604050505020204" pitchFamily="18" charset="0"/>
                        </a:rPr>
                        <a:t>19)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 student with a disability who</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attends</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New</a:t>
                      </a:r>
                      <a:r>
                        <a:rPr lang="en-US" sz="1100" spc="-45"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York</a:t>
                      </a:r>
                      <a:r>
                        <a:rPr lang="en-US" sz="1100" spc="-35"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State School for the Blind (NYSSB)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in Batavia or the New York State School for the Deaf (NYSSD) in</a:t>
                      </a:r>
                    </a:p>
                    <a:p>
                      <a:pPr marL="71120" marR="0">
                        <a:lnSpc>
                          <a:spcPts val="1190"/>
                        </a:lnSpc>
                        <a:spcBef>
                          <a:spcPts val="0"/>
                        </a:spcBef>
                        <a:spcAft>
                          <a:spcPts val="0"/>
                        </a:spcAft>
                      </a:pP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Rome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4615" marR="8890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NYSSB</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or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NYSSD</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12065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NYSSB</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or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NYSSD</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NYSSB</a:t>
                      </a:r>
                      <a:r>
                        <a:rPr lang="en-US" sz="1100" spc="-2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or</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 NYSSD</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5250" marR="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(Reason for Beginning Enrollment</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0011)</a:t>
                      </a:r>
                    </a:p>
                  </a:txBody>
                  <a:tcPr marL="0" marR="0" marT="0" marB="0"/>
                </a:tc>
                <a:tc>
                  <a:txBody>
                    <a:bodyPr/>
                    <a:lstStyle/>
                    <a:p>
                      <a:pPr marL="124460" marR="0">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NYSSB</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or</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NYSSD</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code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extLst>
                  <a:ext uri="{0D108BD9-81ED-4DB2-BD59-A6C34878D82A}">
                    <a16:rowId xmlns:a16="http://schemas.microsoft.com/office/drawing/2014/main" val="1083562757"/>
                  </a:ext>
                </a:extLst>
              </a:tr>
              <a:tr h="819150">
                <a:tc>
                  <a:txBody>
                    <a:bodyPr/>
                    <a:lstStyle/>
                    <a:p>
                      <a:pPr marL="71120" marR="118745">
                        <a:spcBef>
                          <a:spcPts val="5"/>
                        </a:spcBef>
                        <a:spcAft>
                          <a:spcPts val="0"/>
                        </a:spcAft>
                      </a:pPr>
                      <a:r>
                        <a:rPr lang="en-US" sz="1100" b="1" dirty="0">
                          <a:effectLst/>
                          <a:latin typeface="Bookman Old Style" panose="02050604050505020204" pitchFamily="18" charset="0"/>
                          <a:ea typeface="Bookman Old Style" panose="02050604050505020204" pitchFamily="18" charset="0"/>
                          <a:cs typeface="Bookman Old Style" panose="02050604050505020204" pitchFamily="18" charset="0"/>
                        </a:rPr>
                        <a:t>31)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 Kindergarten-age student with a disability who is not enrolled in Kindergarten. The student may be provided with special</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education</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services</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at</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 child’s home, in an early childhood setting, in another location,</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or</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may</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not</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be</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receiving</a:t>
                      </a:r>
                    </a:p>
                    <a:p>
                      <a:pPr marL="71120" marR="0">
                        <a:lnSpc>
                          <a:spcPts val="1190"/>
                        </a:lnSpc>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special</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education</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services.</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4615" marR="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Not applicable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(Accountability)</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0" marR="0">
                        <a:spcBef>
                          <a:spcPts val="25"/>
                        </a:spcBef>
                        <a:spcAft>
                          <a:spcPts val="0"/>
                        </a:spcAft>
                      </a:pPr>
                      <a:r>
                        <a:rPr lang="en-US" sz="1100" b="1">
                          <a:effectLst/>
                          <a:latin typeface="Arial" panose="020B0604020202020204" pitchFamily="34" charset="0"/>
                          <a:ea typeface="Bookman Old Style" panose="02050604050505020204" pitchFamily="18" charset="0"/>
                          <a:cs typeface="Bookman Old Style" panose="02050604050505020204" pitchFamily="18" charset="0"/>
                        </a:rPr>
                        <a:t> </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4615" marR="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District of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residence (Instructional)</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of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District of residence (Reason for Beginning Enrollment</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5905)</a:t>
                      </a:r>
                    </a:p>
                  </a:txBody>
                  <a:tcPr marL="0" marR="0" marT="0" marB="0"/>
                </a:tc>
                <a:tc>
                  <a:txBody>
                    <a:bodyPr/>
                    <a:lstStyle/>
                    <a:p>
                      <a:pPr marL="124460" marR="59055">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First 8 digits of the district BEDS code and “0777”</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as</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last</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4</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digits</a:t>
                      </a:r>
                    </a:p>
                    <a:p>
                      <a:pPr marL="0" marR="0">
                        <a:spcBef>
                          <a:spcPts val="20"/>
                        </a:spcBef>
                        <a:spcAft>
                          <a:spcPts val="0"/>
                        </a:spcAft>
                      </a:pPr>
                      <a:r>
                        <a:rPr lang="en-US" sz="1100" b="1" dirty="0">
                          <a:effectLst/>
                          <a:latin typeface="Arial" panose="020B0604020202020204" pitchFamily="34" charset="0"/>
                          <a:ea typeface="Bookman Old Style" panose="02050604050505020204" pitchFamily="18" charset="0"/>
                          <a:cs typeface="Bookman Old Style" panose="02050604050505020204" pitchFamily="18" charset="0"/>
                        </a:rPr>
                        <a:t> </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124460" marR="0">
                        <a:spcBef>
                          <a:spcPts val="0"/>
                        </a:spcBef>
                        <a:spcAft>
                          <a:spcPts val="0"/>
                        </a:spcAft>
                      </a:pP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Grade</a:t>
                      </a:r>
                      <a:r>
                        <a:rPr lang="en-US" sz="1100" spc="-15"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must</a:t>
                      </a:r>
                      <a:r>
                        <a:rPr lang="en-US" sz="1100" spc="-15"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be</a:t>
                      </a:r>
                      <a:r>
                        <a:rPr lang="en-US" sz="1100" spc="-2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reported</a:t>
                      </a:r>
                      <a:endPar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endParaRPr>
                    </a:p>
                    <a:p>
                      <a:pPr marL="124460" marR="0">
                        <a:spcBef>
                          <a:spcPts val="10"/>
                        </a:spcBef>
                        <a:spcAft>
                          <a:spcPts val="0"/>
                        </a:spcAft>
                      </a:pP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as</a:t>
                      </a:r>
                      <a:r>
                        <a:rPr lang="en-US" sz="1100" spc="-1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“PS”</a:t>
                      </a:r>
                      <a:endPar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extLst>
                  <a:ext uri="{0D108BD9-81ED-4DB2-BD59-A6C34878D82A}">
                    <a16:rowId xmlns:a16="http://schemas.microsoft.com/office/drawing/2014/main" val="287645712"/>
                  </a:ext>
                </a:extLst>
              </a:tr>
              <a:tr h="819150">
                <a:tc>
                  <a:txBody>
                    <a:bodyPr/>
                    <a:lstStyle/>
                    <a:p>
                      <a:pPr marL="71120" marR="118745">
                        <a:spcBef>
                          <a:spcPts val="5"/>
                        </a:spcBef>
                        <a:spcAft>
                          <a:spcPts val="0"/>
                        </a:spcAft>
                      </a:pPr>
                      <a:r>
                        <a:rPr lang="en-US" sz="1100" b="1" dirty="0">
                          <a:effectLst/>
                          <a:latin typeface="Bookman Old Style" panose="02050604050505020204" pitchFamily="18" charset="0"/>
                          <a:ea typeface="Bookman Old Style" panose="02050604050505020204" pitchFamily="18" charset="0"/>
                          <a:cs typeface="Bookman Old Style" panose="02050604050505020204" pitchFamily="18" charset="0"/>
                        </a:rPr>
                        <a:t>32)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 child in foster care. See </a:t>
                      </a:r>
                      <a:r>
                        <a:rPr lang="en-US" sz="1100" u="sng"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Students</a:t>
                      </a:r>
                      <a:r>
                        <a:rPr lang="en-US" sz="1100" u="sng" spc="-50"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 </a:t>
                      </a:r>
                      <a:r>
                        <a:rPr lang="en-US" sz="1100" u="sng"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in</a:t>
                      </a:r>
                      <a:r>
                        <a:rPr lang="en-US" sz="1100" u="sng" spc="-50"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 </a:t>
                      </a:r>
                      <a:r>
                        <a:rPr lang="en-US" sz="1100" u="sng"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Foster</a:t>
                      </a:r>
                      <a:r>
                        <a:rPr lang="en-US" sz="1100" u="sng" spc="-45"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 </a:t>
                      </a:r>
                      <a:r>
                        <a:rPr lang="en-US" sz="1100" u="sng"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Care</a:t>
                      </a:r>
                      <a:r>
                        <a:rPr lang="en-US" sz="1100" u="sng" spc="-50"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 </a:t>
                      </a:r>
                      <a:r>
                        <a:rPr lang="en-US" sz="1100" u="sng"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hlinkClick r:id="rId2"/>
                        </a:rPr>
                        <a:t>Toolkit</a:t>
                      </a:r>
                      <a:r>
                        <a:rPr lang="en-US" sz="1100" dirty="0">
                          <a:solidFill>
                            <a:srgbClr val="0000FF"/>
                          </a:solidFill>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for additional guidance on</a:t>
                      </a:r>
                    </a:p>
                    <a:p>
                      <a:pPr marL="71120" marR="0">
                        <a:lnSpc>
                          <a:spcPts val="1180"/>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children</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in</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foster</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care.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4615" marR="0">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 of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attendance</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District of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attendance</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5250" marR="109855" algn="just">
                        <a:spcBef>
                          <a:spcPts val="5"/>
                        </a:spcBef>
                        <a:spcAft>
                          <a:spcPts val="0"/>
                        </a:spcAft>
                      </a:pP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District of </a:t>
                      </a:r>
                      <a:r>
                        <a:rPr lang="en-US" sz="1100" b="1"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attendance of</a:t>
                      </a:r>
                      <a:r>
                        <a:rPr lang="en-US" sz="1100" b="1" spc="-65"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b="1"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student</a:t>
                      </a:r>
                      <a:r>
                        <a:rPr lang="en-US" sz="1100" b="1" spc="-85"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(Reason</a:t>
                      </a:r>
                      <a:r>
                        <a:rPr lang="en-US" sz="1100" spc="-65"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for Beginning Enrollment</a:t>
                      </a:r>
                    </a:p>
                    <a:p>
                      <a:pPr marL="95250" marR="0" algn="just">
                        <a:lnSpc>
                          <a:spcPts val="1180"/>
                        </a:lnSpc>
                        <a:spcBef>
                          <a:spcPts val="0"/>
                        </a:spcBef>
                        <a:spcAft>
                          <a:spcPts val="0"/>
                        </a:spcAft>
                      </a:pP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2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0011</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124460" marR="59055">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Building</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attendance BEDS code</a:t>
                      </a:r>
                    </a:p>
                  </a:txBody>
                  <a:tcPr marL="0" marR="0" marT="0" marB="0"/>
                </a:tc>
                <a:extLst>
                  <a:ext uri="{0D108BD9-81ED-4DB2-BD59-A6C34878D82A}">
                    <a16:rowId xmlns:a16="http://schemas.microsoft.com/office/drawing/2014/main" val="1062443135"/>
                  </a:ext>
                </a:extLst>
              </a:tr>
            </a:tbl>
          </a:graphicData>
        </a:graphic>
      </p:graphicFrame>
      <p:sp>
        <p:nvSpPr>
          <p:cNvPr id="5" name="TextBox 4">
            <a:extLst>
              <a:ext uri="{FF2B5EF4-FFF2-40B4-BE49-F238E27FC236}">
                <a16:creationId xmlns:a16="http://schemas.microsoft.com/office/drawing/2014/main" id="{A03DCA26-03D7-D492-6511-05567FFA416F}"/>
              </a:ext>
            </a:extLst>
          </p:cNvPr>
          <p:cNvSpPr txBox="1"/>
          <p:nvPr/>
        </p:nvSpPr>
        <p:spPr>
          <a:xfrm>
            <a:off x="240036" y="2951946"/>
            <a:ext cx="1819374" cy="954107"/>
          </a:xfrm>
          <a:prstGeom prst="rect">
            <a:avLst/>
          </a:prstGeom>
          <a:noFill/>
        </p:spPr>
        <p:txBody>
          <a:bodyPr wrap="square" rtlCol="0">
            <a:spAutoFit/>
          </a:bodyPr>
          <a:lstStyle/>
          <a:p>
            <a:pPr algn="ctr"/>
            <a:r>
              <a:rPr lang="en-US" sz="2800" dirty="0"/>
              <a:t>Other Scenarios</a:t>
            </a:r>
          </a:p>
        </p:txBody>
      </p:sp>
      <p:sp>
        <p:nvSpPr>
          <p:cNvPr id="7" name="Speech Bubble: Rectangle with Corners Rounded 6">
            <a:extLst>
              <a:ext uri="{FF2B5EF4-FFF2-40B4-BE49-F238E27FC236}">
                <a16:creationId xmlns:a16="http://schemas.microsoft.com/office/drawing/2014/main" id="{81EC22CA-9DFE-B879-C16F-C0271014A445}"/>
              </a:ext>
            </a:extLst>
          </p:cNvPr>
          <p:cNvSpPr/>
          <p:nvPr/>
        </p:nvSpPr>
        <p:spPr>
          <a:xfrm>
            <a:off x="48315" y="846020"/>
            <a:ext cx="2120153" cy="1323439"/>
          </a:xfrm>
          <a:prstGeom prst="wedgeRoundRectCallout">
            <a:avLst>
              <a:gd name="adj1" fmla="val 52740"/>
              <a:gd name="adj2" fmla="val 87781"/>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Exit the student’s enrollment even if the student is placed through CSE at NYS for the Blind</a:t>
            </a:r>
            <a:endParaRPr lang="en-US" dirty="0"/>
          </a:p>
        </p:txBody>
      </p:sp>
    </p:spTree>
    <p:extLst>
      <p:ext uri="{BB962C8B-B14F-4D97-AF65-F5344CB8AC3E}">
        <p14:creationId xmlns:p14="http://schemas.microsoft.com/office/powerpoint/2010/main" val="2256898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FB4F95-EDA3-5236-588E-B2FEEDC0C7A9}"/>
              </a:ext>
            </a:extLst>
          </p:cNvPr>
          <p:cNvSpPr>
            <a:spLocks noGrp="1"/>
          </p:cNvSpPr>
          <p:nvPr>
            <p:ph type="dt" sz="half" idx="10"/>
          </p:nvPr>
        </p:nvSpPr>
        <p:spPr/>
        <p:txBody>
          <a:bodyPr/>
          <a:lstStyle/>
          <a:p>
            <a:fld id="{F33B5BEC-5C3D-4B44-BB13-30431971ABEB}" type="datetime1">
              <a:rPr lang="en-US" smtClean="0"/>
              <a:t>2/13/2024</a:t>
            </a:fld>
            <a:endParaRPr lang="en-US"/>
          </a:p>
        </p:txBody>
      </p:sp>
      <p:sp>
        <p:nvSpPr>
          <p:cNvPr id="3" name="Slide Number Placeholder 2">
            <a:extLst>
              <a:ext uri="{FF2B5EF4-FFF2-40B4-BE49-F238E27FC236}">
                <a16:creationId xmlns:a16="http://schemas.microsoft.com/office/drawing/2014/main" id="{C3671829-AB5F-D5D4-6541-A03CD376AE2A}"/>
              </a:ext>
            </a:extLst>
          </p:cNvPr>
          <p:cNvSpPr>
            <a:spLocks noGrp="1"/>
          </p:cNvSpPr>
          <p:nvPr>
            <p:ph type="sldNum" sz="quarter" idx="12"/>
          </p:nvPr>
        </p:nvSpPr>
        <p:spPr/>
        <p:txBody>
          <a:bodyPr/>
          <a:lstStyle/>
          <a:p>
            <a:fld id="{7FCEFC66-EF33-4FCF-9C6A-A7DA1A74BE28}" type="slidenum">
              <a:rPr lang="en-US" smtClean="0"/>
              <a:t>23</a:t>
            </a:fld>
            <a:endParaRPr lang="en-US"/>
          </a:p>
        </p:txBody>
      </p:sp>
      <p:graphicFrame>
        <p:nvGraphicFramePr>
          <p:cNvPr id="4" name="Table 3">
            <a:extLst>
              <a:ext uri="{FF2B5EF4-FFF2-40B4-BE49-F238E27FC236}">
                <a16:creationId xmlns:a16="http://schemas.microsoft.com/office/drawing/2014/main" id="{FE820212-4BB9-7B7A-285D-B72ACC3A5610}"/>
              </a:ext>
            </a:extLst>
          </p:cNvPr>
          <p:cNvGraphicFramePr>
            <a:graphicFrameLocks noGrp="1"/>
          </p:cNvGraphicFramePr>
          <p:nvPr>
            <p:extLst>
              <p:ext uri="{D42A27DB-BD31-4B8C-83A1-F6EECF244321}">
                <p14:modId xmlns:p14="http://schemas.microsoft.com/office/powerpoint/2010/main" val="1509375831"/>
              </p:ext>
            </p:extLst>
          </p:nvPr>
        </p:nvGraphicFramePr>
        <p:xfrm>
          <a:off x="2209800" y="136525"/>
          <a:ext cx="9700341" cy="6491732"/>
        </p:xfrm>
        <a:graphic>
          <a:graphicData uri="http://schemas.openxmlformats.org/drawingml/2006/table">
            <a:tbl>
              <a:tblPr firstRow="1" firstCol="1" lastRow="1" lastCol="1" bandRow="1" bandCol="1">
                <a:tableStyleId>{5940675A-B579-460E-94D1-54222C63F5DA}</a:tableStyleId>
              </a:tblPr>
              <a:tblGrid>
                <a:gridCol w="3397331">
                  <a:extLst>
                    <a:ext uri="{9D8B030D-6E8A-4147-A177-3AD203B41FA5}">
                      <a16:colId xmlns:a16="http://schemas.microsoft.com/office/drawing/2014/main" val="1244918940"/>
                    </a:ext>
                  </a:extLst>
                </a:gridCol>
                <a:gridCol w="1257935">
                  <a:extLst>
                    <a:ext uri="{9D8B030D-6E8A-4147-A177-3AD203B41FA5}">
                      <a16:colId xmlns:a16="http://schemas.microsoft.com/office/drawing/2014/main" val="4095630556"/>
                    </a:ext>
                  </a:extLst>
                </a:gridCol>
                <a:gridCol w="1314450">
                  <a:extLst>
                    <a:ext uri="{9D8B030D-6E8A-4147-A177-3AD203B41FA5}">
                      <a16:colId xmlns:a16="http://schemas.microsoft.com/office/drawing/2014/main" val="2246913128"/>
                    </a:ext>
                  </a:extLst>
                </a:gridCol>
                <a:gridCol w="1772920">
                  <a:extLst>
                    <a:ext uri="{9D8B030D-6E8A-4147-A177-3AD203B41FA5}">
                      <a16:colId xmlns:a16="http://schemas.microsoft.com/office/drawing/2014/main" val="3077243210"/>
                    </a:ext>
                  </a:extLst>
                </a:gridCol>
                <a:gridCol w="1957705">
                  <a:extLst>
                    <a:ext uri="{9D8B030D-6E8A-4147-A177-3AD203B41FA5}">
                      <a16:colId xmlns:a16="http://schemas.microsoft.com/office/drawing/2014/main" val="4162425456"/>
                    </a:ext>
                  </a:extLst>
                </a:gridCol>
              </a:tblGrid>
              <a:tr h="819150">
                <a:tc>
                  <a:txBody>
                    <a:bodyPr/>
                    <a:lstStyle/>
                    <a:p>
                      <a:pPr marL="69850" marR="0">
                        <a:spcBef>
                          <a:spcPts val="5"/>
                        </a:spcBef>
                        <a:spcAft>
                          <a:spcPts val="0"/>
                        </a:spcAft>
                      </a:pPr>
                      <a:r>
                        <a:rPr lang="en-US" sz="1400" b="1" dirty="0">
                          <a:effectLst/>
                        </a:rPr>
                        <a:t>Description</a:t>
                      </a:r>
                      <a:r>
                        <a:rPr lang="en-US" sz="1400" b="1" spc="-25" dirty="0">
                          <a:effectLst/>
                        </a:rPr>
                        <a:t> </a:t>
                      </a:r>
                      <a:r>
                        <a:rPr lang="en-US" sz="1400" b="1" dirty="0">
                          <a:effectLst/>
                        </a:rPr>
                        <a:t>of</a:t>
                      </a:r>
                      <a:r>
                        <a:rPr lang="en-US" sz="1400" b="1" spc="-30" dirty="0">
                          <a:effectLst/>
                        </a:rPr>
                        <a:t> </a:t>
                      </a:r>
                      <a:r>
                        <a:rPr lang="en-US" sz="1400" b="1" spc="-10" dirty="0">
                          <a:effectLst/>
                        </a:rPr>
                        <a:t>Students</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2710" marR="92075">
                        <a:spcBef>
                          <a:spcPts val="5"/>
                        </a:spcBef>
                        <a:spcAft>
                          <a:spcPts val="0"/>
                        </a:spcAft>
                      </a:pPr>
                      <a:r>
                        <a:rPr lang="en-US" sz="1400" b="1" spc="-10" dirty="0">
                          <a:effectLst/>
                        </a:rPr>
                        <a:t>Accountability </a:t>
                      </a:r>
                      <a:r>
                        <a:rPr lang="en-US" sz="1400" b="1" spc="-30" dirty="0">
                          <a:effectLst/>
                        </a:rPr>
                        <a:t>or </a:t>
                      </a:r>
                      <a:r>
                        <a:rPr lang="en-US" sz="1400" b="1" spc="-10" dirty="0">
                          <a:effectLst/>
                        </a:rPr>
                        <a:t>Instructional Responsibility</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2075" marR="0">
                        <a:spcBef>
                          <a:spcPts val="5"/>
                        </a:spcBef>
                        <a:spcAft>
                          <a:spcPts val="0"/>
                        </a:spcAft>
                      </a:pPr>
                      <a:r>
                        <a:rPr lang="en-US" sz="1400" b="1" spc="-10" dirty="0">
                          <a:effectLst/>
                        </a:rPr>
                        <a:t>CSE/CPSE</a:t>
                      </a:r>
                      <a:endParaRPr lang="en-US" sz="1400" b="1" dirty="0">
                        <a:effectLst/>
                      </a:endParaRPr>
                    </a:p>
                    <a:p>
                      <a:pPr marL="92075" marR="0">
                        <a:spcBef>
                          <a:spcPts val="5"/>
                        </a:spcBef>
                        <a:spcAft>
                          <a:spcPts val="0"/>
                        </a:spcAft>
                      </a:pPr>
                      <a:r>
                        <a:rPr lang="en-US" sz="1400" b="1" spc="-10" dirty="0">
                          <a:effectLst/>
                        </a:rPr>
                        <a:t>Responsibility</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91440" marR="5715">
                        <a:spcBef>
                          <a:spcPts val="5"/>
                        </a:spcBef>
                        <a:spcAft>
                          <a:spcPts val="0"/>
                        </a:spcAft>
                      </a:pPr>
                      <a:r>
                        <a:rPr lang="en-US" sz="1400" b="1" dirty="0">
                          <a:effectLst/>
                        </a:rPr>
                        <a:t>Who</a:t>
                      </a:r>
                      <a:r>
                        <a:rPr lang="en-US" sz="1400" b="1" spc="-60" dirty="0">
                          <a:effectLst/>
                        </a:rPr>
                        <a:t> </a:t>
                      </a:r>
                      <a:r>
                        <a:rPr lang="en-US" sz="1400" b="1" dirty="0">
                          <a:effectLst/>
                        </a:rPr>
                        <a:t>Will</a:t>
                      </a:r>
                      <a:r>
                        <a:rPr lang="en-US" sz="1400" b="1" spc="-60" dirty="0">
                          <a:effectLst/>
                        </a:rPr>
                        <a:t> </a:t>
                      </a:r>
                      <a:r>
                        <a:rPr lang="en-US" sz="1400" b="1" dirty="0">
                          <a:effectLst/>
                        </a:rPr>
                        <a:t>Report</a:t>
                      </a:r>
                      <a:r>
                        <a:rPr lang="en-US" sz="1400" b="1" spc="-65" dirty="0">
                          <a:effectLst/>
                        </a:rPr>
                        <a:t> </a:t>
                      </a:r>
                      <a:r>
                        <a:rPr lang="en-US" sz="1400" b="1" dirty="0">
                          <a:effectLst/>
                        </a:rPr>
                        <a:t>Data to SIRS and Using What Code (i.e.,</a:t>
                      </a:r>
                    </a:p>
                    <a:p>
                      <a:pPr marL="91440" marR="5715">
                        <a:lnSpc>
                          <a:spcPts val="1280"/>
                        </a:lnSpc>
                        <a:spcBef>
                          <a:spcPts val="0"/>
                        </a:spcBef>
                        <a:spcAft>
                          <a:spcPts val="0"/>
                        </a:spcAft>
                      </a:pPr>
                      <a:r>
                        <a:rPr lang="en-US" sz="1400" b="1" dirty="0">
                          <a:effectLst/>
                        </a:rPr>
                        <a:t>District of Responsibility)</a:t>
                      </a:r>
                      <a:r>
                        <a:rPr lang="en-US" sz="1400" b="1" spc="-95" dirty="0">
                          <a:effectLst/>
                        </a:rPr>
                        <a:t> </a:t>
                      </a:r>
                      <a:r>
                        <a:rPr lang="en-US" sz="1400" b="1" dirty="0">
                          <a:effectLst/>
                        </a:rPr>
                        <a:t>*</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tc>
                  <a:txBody>
                    <a:bodyPr/>
                    <a:lstStyle/>
                    <a:p>
                      <a:pPr marL="120015" marR="38735">
                        <a:spcBef>
                          <a:spcPts val="5"/>
                        </a:spcBef>
                        <a:spcAft>
                          <a:spcPts val="0"/>
                        </a:spcAft>
                      </a:pPr>
                      <a:r>
                        <a:rPr lang="en-US" sz="1400" b="1" dirty="0">
                          <a:effectLst/>
                        </a:rPr>
                        <a:t>Location/BEDS</a:t>
                      </a:r>
                      <a:r>
                        <a:rPr lang="en-US" sz="1400" b="1" spc="-95" dirty="0">
                          <a:effectLst/>
                        </a:rPr>
                        <a:t> </a:t>
                      </a:r>
                      <a:r>
                        <a:rPr lang="en-US" sz="1400" b="1" dirty="0">
                          <a:effectLst/>
                        </a:rPr>
                        <a:t>Code (i.e., Building of </a:t>
                      </a:r>
                      <a:r>
                        <a:rPr lang="en-US" sz="1400" b="1" spc="-10" dirty="0">
                          <a:effectLst/>
                        </a:rPr>
                        <a:t>Enrollment)</a:t>
                      </a:r>
                      <a:endParaRPr lang="en-US"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solidFill>
                      <a:schemeClr val="bg1">
                        <a:lumMod val="75000"/>
                      </a:schemeClr>
                    </a:solidFill>
                  </a:tcPr>
                </a:tc>
                <a:extLst>
                  <a:ext uri="{0D108BD9-81ED-4DB2-BD59-A6C34878D82A}">
                    <a16:rowId xmlns:a16="http://schemas.microsoft.com/office/drawing/2014/main" val="2549185787"/>
                  </a:ext>
                </a:extLst>
              </a:tr>
              <a:tr h="819150">
                <a:tc>
                  <a:txBody>
                    <a:bodyPr/>
                    <a:lstStyle/>
                    <a:p>
                      <a:pPr marL="69850" marR="88265">
                        <a:spcBef>
                          <a:spcPts val="5"/>
                        </a:spcBef>
                        <a:spcAft>
                          <a:spcPts val="0"/>
                        </a:spcAft>
                      </a:pPr>
                      <a:r>
                        <a:rPr lang="en-US" sz="1100" b="1" dirty="0">
                          <a:effectLst/>
                          <a:latin typeface="Bookman Old Style" panose="02050604050505020204" pitchFamily="18" charset="0"/>
                          <a:ea typeface="Bookman Old Style" panose="02050604050505020204" pitchFamily="18" charset="0"/>
                          <a:cs typeface="Bookman Old Style" panose="02050604050505020204" pitchFamily="18" charset="0"/>
                        </a:rPr>
                        <a:t>1)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 preschool-age student who does</a:t>
                      </a:r>
                      <a:r>
                        <a:rPr lang="en-US" sz="1100" spc="-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not participate in</a:t>
                      </a:r>
                      <a:r>
                        <a:rPr lang="en-US" sz="1100" spc="-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 Pre-K or Universal Pre-K program</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referred to the CPSE or CSE for an initial evaluation</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to</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determine</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eligibility for special education. See definition</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5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“initial</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evaluation</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for special education” in the</a:t>
                      </a:r>
                    </a:p>
                    <a:p>
                      <a:pPr marL="69850" marR="0">
                        <a:lnSpc>
                          <a:spcPts val="1190"/>
                        </a:lnSpc>
                        <a:spcBef>
                          <a:spcPts val="5"/>
                        </a:spcBef>
                        <a:spcAft>
                          <a:spcPts val="0"/>
                        </a:spcAft>
                      </a:pP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glossary.</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3980" marR="85725">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Not applicable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(Accountability)</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0" marR="0">
                        <a:spcBef>
                          <a:spcPts val="30"/>
                        </a:spcBef>
                        <a:spcAft>
                          <a:spcPts val="0"/>
                        </a:spcAft>
                      </a:pPr>
                      <a:r>
                        <a:rPr lang="en-US" sz="1100" b="1" dirty="0">
                          <a:effectLst/>
                          <a:latin typeface="Arial" panose="020B0604020202020204" pitchFamily="34" charset="0"/>
                          <a:ea typeface="Bookman Old Style" panose="02050604050505020204" pitchFamily="18" charset="0"/>
                          <a:cs typeface="Bookman Old Style" panose="02050604050505020204" pitchFamily="18" charset="0"/>
                        </a:rPr>
                        <a:t> </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3980" marR="85725">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 of </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residence (Instructional)</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4615" marR="0">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of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70485" marR="10795">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 of residence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(Reason for Beginning Enrollment</a:t>
                      </a:r>
                      <a:r>
                        <a:rPr lang="en-US" sz="1100" spc="-9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9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highlight>
                            <a:srgbClr val="FFFF00"/>
                          </a:highlight>
                          <a:latin typeface="Bookman Old Style" panose="02050604050505020204" pitchFamily="18" charset="0"/>
                          <a:ea typeface="Bookman Old Style" panose="02050604050505020204" pitchFamily="18" charset="0"/>
                          <a:cs typeface="Bookman Old Style" panose="02050604050505020204" pitchFamily="18" charset="0"/>
                        </a:rPr>
                        <a:t>4034)</a:t>
                      </a:r>
                    </a:p>
                  </a:txBody>
                  <a:tcPr marL="0" marR="0" marT="0" marB="0"/>
                </a:tc>
                <a:tc>
                  <a:txBody>
                    <a:bodyPr/>
                    <a:lstStyle/>
                    <a:p>
                      <a:pPr marL="69215" marR="136525">
                        <a:spcBef>
                          <a:spcPts val="5"/>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residence BEDS code</a:t>
                      </a:r>
                    </a:p>
                  </a:txBody>
                  <a:tcPr marL="0" marR="0" marT="0" marB="0"/>
                </a:tc>
                <a:extLst>
                  <a:ext uri="{0D108BD9-81ED-4DB2-BD59-A6C34878D82A}">
                    <a16:rowId xmlns:a16="http://schemas.microsoft.com/office/drawing/2014/main" val="1083562757"/>
                  </a:ext>
                </a:extLst>
              </a:tr>
              <a:tr h="819150">
                <a:tc>
                  <a:txBody>
                    <a:bodyPr/>
                    <a:lstStyle/>
                    <a:p>
                      <a:pPr marL="69850" marR="88265">
                        <a:spcBef>
                          <a:spcPts val="0"/>
                        </a:spcBef>
                        <a:spcAft>
                          <a:spcPts val="0"/>
                        </a:spcAft>
                      </a:pPr>
                      <a:r>
                        <a:rPr lang="en-US" sz="1100" b="1" dirty="0">
                          <a:effectLst/>
                          <a:latin typeface="Bookman Old Style" panose="02050604050505020204" pitchFamily="18" charset="0"/>
                          <a:ea typeface="Bookman Old Style" panose="02050604050505020204" pitchFamily="18" charset="0"/>
                          <a:cs typeface="Bookman Old Style" panose="02050604050505020204" pitchFamily="18" charset="0"/>
                        </a:rPr>
                        <a:t>2)</a:t>
                      </a:r>
                      <a:r>
                        <a:rPr lang="en-US" sz="1100" b="1"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preschool-age</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student</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with</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 disability who resides in the district, does not participate in a Pre-K</a:t>
                      </a:r>
                      <a:r>
                        <a:rPr lang="en-US" sz="1100" spc="-4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or</a:t>
                      </a:r>
                      <a:r>
                        <a:rPr lang="en-US" sz="1100" spc="-3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Universal</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Pre-K</a:t>
                      </a:r>
                      <a:r>
                        <a:rPr lang="en-US" sz="1100" spc="-3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program and who will receive or does receive</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special</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education</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services from:</a:t>
                      </a:r>
                    </a:p>
                    <a:p>
                      <a:pPr marL="53975" indent="0"/>
                      <a:r>
                        <a:rPr lang="en-US" sz="1100" kern="1200" dirty="0">
                          <a:solidFill>
                            <a:schemeClr val="tx1"/>
                          </a:solidFill>
                          <a:effectLst/>
                          <a:latin typeface="Bookman Old Style" panose="02050604050505020204" pitchFamily="18" charset="0"/>
                          <a:ea typeface="+mn-ea"/>
                          <a:cs typeface="+mn-cs"/>
                        </a:rPr>
                        <a:t>a) an employee of a school district in a district building, the student’s home, or in another</a:t>
                      </a:r>
                    </a:p>
                    <a:p>
                      <a:pPr marL="53975" indent="0"/>
                      <a:r>
                        <a:rPr lang="en-US" sz="1100" kern="1200" dirty="0">
                          <a:solidFill>
                            <a:schemeClr val="tx1"/>
                          </a:solidFill>
                          <a:effectLst/>
                          <a:latin typeface="Bookman Old Style" panose="02050604050505020204" pitchFamily="18" charset="0"/>
                          <a:ea typeface="+mn-ea"/>
                          <a:cs typeface="+mn-cs"/>
                        </a:rPr>
                        <a:t>location;</a:t>
                      </a:r>
                    </a:p>
                    <a:p>
                      <a:pPr marL="53975" lvl="0" indent="0"/>
                      <a:r>
                        <a:rPr lang="en-US" sz="1100" kern="1200" dirty="0">
                          <a:solidFill>
                            <a:schemeClr val="tx1"/>
                          </a:solidFill>
                          <a:effectLst/>
                          <a:latin typeface="Bookman Old Style" panose="02050604050505020204" pitchFamily="18" charset="0"/>
                          <a:ea typeface="+mn-ea"/>
                          <a:cs typeface="+mn-cs"/>
                        </a:rPr>
                        <a:t>b) An employee of a BOCES, in a BOCES building, the student’s home or in another location;</a:t>
                      </a:r>
                    </a:p>
                    <a:p>
                      <a:pPr marL="53975" lvl="0" indent="0"/>
                      <a:r>
                        <a:rPr lang="en-US" sz="1100" kern="1200" dirty="0">
                          <a:solidFill>
                            <a:schemeClr val="tx1"/>
                          </a:solidFill>
                          <a:effectLst/>
                          <a:highlight>
                            <a:srgbClr val="FFFF00"/>
                          </a:highlight>
                          <a:latin typeface="Bookman Old Style" panose="02050604050505020204" pitchFamily="18" charset="0"/>
                          <a:ea typeface="+mn-ea"/>
                          <a:cs typeface="+mn-cs"/>
                        </a:rPr>
                        <a:t>c) an employee of an approved private school for students with disabilities in that school’s building, the student’s home, or another location;</a:t>
                      </a:r>
                    </a:p>
                    <a:p>
                      <a:pPr marL="53975" lvl="0" indent="0"/>
                      <a:r>
                        <a:rPr lang="en-US" sz="1100" kern="1200" dirty="0">
                          <a:solidFill>
                            <a:schemeClr val="tx1"/>
                          </a:solidFill>
                          <a:effectLst/>
                          <a:latin typeface="Bookman Old Style" panose="02050604050505020204" pitchFamily="18" charset="0"/>
                          <a:ea typeface="+mn-ea"/>
                          <a:cs typeface="+mn-cs"/>
                        </a:rPr>
                        <a:t>d) an employee of a Section 4201 State-supported school in that school’s building, the student’s home, or another location;</a:t>
                      </a:r>
                    </a:p>
                    <a:p>
                      <a:pPr marL="53975" lvl="0" indent="0"/>
                      <a:r>
                        <a:rPr lang="en-US" sz="1100" kern="1200" dirty="0">
                          <a:solidFill>
                            <a:schemeClr val="tx1"/>
                          </a:solidFill>
                          <a:effectLst/>
                          <a:highlight>
                            <a:srgbClr val="FFFF00"/>
                          </a:highlight>
                          <a:latin typeface="Bookman Old Style" panose="02050604050505020204" pitchFamily="18" charset="0"/>
                          <a:ea typeface="+mn-ea"/>
                          <a:cs typeface="+mn-cs"/>
                        </a:rPr>
                        <a:t>e) an independent service provider employed by the county in the student’s home or in another location;</a:t>
                      </a:r>
                    </a:p>
                    <a:p>
                      <a:pPr marL="53975" lvl="0" indent="0"/>
                      <a:r>
                        <a:rPr lang="en-US" sz="1100" kern="1200" dirty="0">
                          <a:solidFill>
                            <a:schemeClr val="tx1"/>
                          </a:solidFill>
                          <a:effectLst/>
                          <a:latin typeface="Bookman Old Style" panose="02050604050505020204" pitchFamily="18" charset="0"/>
                          <a:ea typeface="+mn-ea"/>
                          <a:cs typeface="+mn-cs"/>
                        </a:rPr>
                        <a:t>f) an employee of New York State School for the Blind (NYSSB) or New York State School for the Deaf (NYSSD) in these schools’ building, the student’s home, or</a:t>
                      </a:r>
                    </a:p>
                    <a:p>
                      <a:pPr marL="53975" indent="0"/>
                      <a:r>
                        <a:rPr lang="en-US" sz="1100" kern="1200" dirty="0">
                          <a:solidFill>
                            <a:schemeClr val="tx1"/>
                          </a:solidFill>
                          <a:effectLst/>
                          <a:latin typeface="Bookman Old Style" panose="02050604050505020204" pitchFamily="18" charset="0"/>
                          <a:ea typeface="+mn-ea"/>
                          <a:cs typeface="+mn-cs"/>
                        </a:rPr>
                        <a:t>another location.</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3980" marR="85725">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Not applicable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(Accountability)</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0" marR="0">
                        <a:spcBef>
                          <a:spcPts val="25"/>
                        </a:spcBef>
                        <a:spcAft>
                          <a:spcPts val="0"/>
                        </a:spcAft>
                      </a:pPr>
                      <a:r>
                        <a:rPr lang="en-US" sz="1100" b="1">
                          <a:effectLst/>
                          <a:latin typeface="Arial" panose="020B0604020202020204" pitchFamily="34" charset="0"/>
                          <a:ea typeface="Bookman Old Style" panose="02050604050505020204" pitchFamily="18" charset="0"/>
                          <a:cs typeface="Bookman Old Style" panose="02050604050505020204" pitchFamily="18" charset="0"/>
                        </a:rPr>
                        <a:t> </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93980" marR="85725">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District of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residence (Instructional)</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94615" marR="0">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District</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of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residence</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70485" marR="10795">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District of residence (Reason for Beginning Enrollment</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Code</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0011)</a:t>
                      </a:r>
                    </a:p>
                    <a:p>
                      <a:pPr marL="0" marR="0">
                        <a:spcBef>
                          <a:spcPts val="30"/>
                        </a:spcBef>
                        <a:spcAft>
                          <a:spcPts val="0"/>
                        </a:spcAft>
                      </a:pPr>
                      <a:r>
                        <a:rPr lang="en-US" sz="1100" b="1">
                          <a:effectLst/>
                          <a:latin typeface="Arial" panose="020B0604020202020204" pitchFamily="34" charset="0"/>
                          <a:ea typeface="Bookman Old Style" panose="02050604050505020204" pitchFamily="18" charset="0"/>
                          <a:cs typeface="Bookman Old Style" panose="02050604050505020204" pitchFamily="18" charset="0"/>
                        </a:rPr>
                        <a:t> </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70485" marR="10795">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The 0011 must be reported</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for</a:t>
                      </a:r>
                      <a:r>
                        <a:rPr lang="en-US" sz="1100" spc="-9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preschool- age students the day after they are found</a:t>
                      </a:r>
                    </a:p>
                    <a:p>
                      <a:pPr marL="70485" marR="0">
                        <a:lnSpc>
                          <a:spcPts val="118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eligible</a:t>
                      </a:r>
                      <a:r>
                        <a:rPr lang="en-US" sz="1100" spc="-25">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for</a:t>
                      </a:r>
                      <a:r>
                        <a:rPr lang="en-US" sz="1100" spc="-15">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10">
                          <a:effectLst/>
                          <a:latin typeface="Bookman Old Style" panose="02050604050505020204" pitchFamily="18" charset="0"/>
                          <a:ea typeface="Bookman Old Style" panose="02050604050505020204" pitchFamily="18" charset="0"/>
                          <a:cs typeface="Bookman Old Style" panose="02050604050505020204" pitchFamily="18" charset="0"/>
                        </a:rPr>
                        <a:t>special</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tc>
                  <a:txBody>
                    <a:bodyPr/>
                    <a:lstStyle/>
                    <a:p>
                      <a:pPr marL="69215" marR="64135">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 If the student attends</a:t>
                      </a:r>
                      <a:r>
                        <a:rPr lang="en-US" sz="1100" spc="20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a</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school</a:t>
                      </a:r>
                      <a:r>
                        <a:rPr lang="en-US" sz="1100" spc="-4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building,</a:t>
                      </a:r>
                      <a:r>
                        <a:rPr lang="en-US" sz="1100" spc="-5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use</a:t>
                      </a:r>
                      <a:r>
                        <a:rPr lang="en-US" sz="1100" spc="-5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the school building BEDS code; if the services are provided at home or another location or the student is not yet</a:t>
                      </a:r>
                    </a:p>
                    <a:p>
                      <a:pPr marL="53975" indent="0"/>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receiving</a:t>
                      </a:r>
                      <a:r>
                        <a:rPr lang="en-US" sz="1100" spc="-9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services,</a:t>
                      </a:r>
                      <a:r>
                        <a:rPr lang="en-US" sz="1100" spc="-8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use the</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first</a:t>
                      </a:r>
                      <a:r>
                        <a:rPr lang="en-US" sz="1100" spc="-1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8</a:t>
                      </a:r>
                      <a:r>
                        <a:rPr lang="en-US" sz="1100" spc="-20"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digits</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of</a:t>
                      </a:r>
                      <a:r>
                        <a:rPr lang="en-US" sz="1100" spc="-15" dirty="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rPr>
                        <a:t>the </a:t>
                      </a:r>
                      <a:r>
                        <a:rPr lang="en-US" sz="1100" kern="1200" dirty="0">
                          <a:solidFill>
                            <a:schemeClr val="tx1"/>
                          </a:solidFill>
                          <a:effectLst/>
                          <a:latin typeface="Bookman Old Style" panose="02050604050505020204" pitchFamily="18" charset="0"/>
                          <a:ea typeface="+mn-ea"/>
                          <a:cs typeface="+mn-cs"/>
                        </a:rPr>
                        <a:t>district of residence BEDS code and “0777” as the last 4 digits;</a:t>
                      </a:r>
                    </a:p>
                    <a:p>
                      <a:pPr marL="53975" lvl="0" indent="0"/>
                      <a:r>
                        <a:rPr lang="en-US" sz="1100" kern="1200" dirty="0">
                          <a:solidFill>
                            <a:schemeClr val="tx1"/>
                          </a:solidFill>
                          <a:effectLst/>
                          <a:latin typeface="Bookman Old Style" panose="02050604050505020204" pitchFamily="18" charset="0"/>
                          <a:ea typeface="+mn-ea"/>
                          <a:cs typeface="+mn-cs"/>
                        </a:rPr>
                        <a:t>b) BOCES BEDS code;</a:t>
                      </a:r>
                    </a:p>
                    <a:p>
                      <a:pPr marL="53975" lvl="0" indent="0"/>
                      <a:r>
                        <a:rPr lang="en-US" sz="1100" kern="1200" dirty="0">
                          <a:solidFill>
                            <a:schemeClr val="tx1"/>
                          </a:solidFill>
                          <a:effectLst/>
                          <a:highlight>
                            <a:srgbClr val="FFFF00"/>
                          </a:highlight>
                          <a:latin typeface="Bookman Old Style" panose="02050604050505020204" pitchFamily="18" charset="0"/>
                          <a:ea typeface="+mn-ea"/>
                          <a:cs typeface="+mn-cs"/>
                        </a:rPr>
                        <a:t>c) Approved Private School BEDS code;</a:t>
                      </a:r>
                    </a:p>
                    <a:p>
                      <a:pPr marL="53975" lvl="0" indent="0"/>
                      <a:r>
                        <a:rPr lang="en-US" sz="1100" kern="1200" dirty="0">
                          <a:solidFill>
                            <a:schemeClr val="tx1"/>
                          </a:solidFill>
                          <a:effectLst/>
                          <a:latin typeface="Bookman Old Style" panose="02050604050505020204" pitchFamily="18" charset="0"/>
                          <a:ea typeface="+mn-ea"/>
                          <a:cs typeface="+mn-cs"/>
                        </a:rPr>
                        <a:t>d) 4201 School BEDS code;</a:t>
                      </a:r>
                    </a:p>
                    <a:p>
                      <a:pPr marL="53975" lvl="0" indent="0"/>
                      <a:r>
                        <a:rPr lang="en-US" sz="1100" kern="1200" dirty="0">
                          <a:solidFill>
                            <a:schemeClr val="tx1"/>
                          </a:solidFill>
                          <a:effectLst/>
                          <a:highlight>
                            <a:srgbClr val="FFFF00"/>
                          </a:highlight>
                          <a:latin typeface="Bookman Old Style" panose="02050604050505020204" pitchFamily="18" charset="0"/>
                          <a:ea typeface="+mn-ea"/>
                          <a:cs typeface="+mn-cs"/>
                        </a:rPr>
                        <a:t>e) County BEDS code; or</a:t>
                      </a:r>
                    </a:p>
                    <a:p>
                      <a:pPr marL="53975" lvl="0" indent="0"/>
                      <a:r>
                        <a:rPr lang="en-US" sz="1100" kern="1200" dirty="0">
                          <a:solidFill>
                            <a:schemeClr val="tx1"/>
                          </a:solidFill>
                          <a:effectLst/>
                          <a:latin typeface="Bookman Old Style" panose="02050604050505020204" pitchFamily="18" charset="0"/>
                          <a:ea typeface="+mn-ea"/>
                          <a:cs typeface="+mn-cs"/>
                        </a:rPr>
                        <a:t>f) NYSSB or NYSSD</a:t>
                      </a:r>
                    </a:p>
                    <a:p>
                      <a:pPr marL="53975" indent="0"/>
                      <a:r>
                        <a:rPr lang="en-US" sz="1100" kern="1200" dirty="0">
                          <a:solidFill>
                            <a:schemeClr val="tx1"/>
                          </a:solidFill>
                          <a:effectLst/>
                          <a:latin typeface="Bookman Old Style" panose="02050604050505020204" pitchFamily="18" charset="0"/>
                          <a:ea typeface="+mn-ea"/>
                          <a:cs typeface="+mn-cs"/>
                        </a:rPr>
                        <a:t>BEDS code</a:t>
                      </a:r>
                    </a:p>
                    <a:p>
                      <a:pPr marL="53975" indent="0"/>
                      <a:r>
                        <a:rPr lang="en-US" sz="1100" b="1" kern="1200" dirty="0">
                          <a:solidFill>
                            <a:schemeClr val="tx1"/>
                          </a:solidFill>
                          <a:effectLst/>
                          <a:latin typeface="Bookman Old Style" panose="02050604050505020204" pitchFamily="18" charset="0"/>
                          <a:ea typeface="+mn-ea"/>
                          <a:cs typeface="+mn-cs"/>
                        </a:rPr>
                        <a:t> </a:t>
                      </a:r>
                      <a:endParaRPr lang="en-US" sz="1100" kern="1200" dirty="0">
                        <a:solidFill>
                          <a:schemeClr val="tx1"/>
                        </a:solidFill>
                        <a:effectLst/>
                        <a:latin typeface="Bookman Old Style" panose="02050604050505020204" pitchFamily="18" charset="0"/>
                        <a:ea typeface="+mn-ea"/>
                        <a:cs typeface="+mn-cs"/>
                      </a:endParaRPr>
                    </a:p>
                    <a:p>
                      <a:pPr marL="53975" indent="0"/>
                      <a:r>
                        <a:rPr lang="en-US" sz="1100" kern="1200" dirty="0">
                          <a:solidFill>
                            <a:schemeClr val="tx1"/>
                          </a:solidFill>
                          <a:effectLst/>
                          <a:latin typeface="Bookman Old Style" panose="02050604050505020204" pitchFamily="18" charset="0"/>
                          <a:ea typeface="+mn-ea"/>
                          <a:cs typeface="+mn-cs"/>
                        </a:rPr>
                        <a:t>For c and e, see </a:t>
                      </a:r>
                      <a:r>
                        <a:rPr lang="en-US" sz="1100" u="sng" kern="1200" dirty="0">
                          <a:solidFill>
                            <a:schemeClr val="tx1"/>
                          </a:solidFill>
                          <a:effectLst/>
                          <a:latin typeface="Bookman Old Style" panose="02050604050505020204" pitchFamily="18" charset="0"/>
                          <a:ea typeface="+mn-ea"/>
                          <a:cs typeface="+mn-cs"/>
                          <a:hlinkClick r:id="rId2"/>
                        </a:rPr>
                        <a:t>Location</a:t>
                      </a:r>
                      <a:r>
                        <a:rPr lang="en-US" sz="1100" kern="1200" dirty="0">
                          <a:solidFill>
                            <a:schemeClr val="tx1"/>
                          </a:solidFill>
                          <a:effectLst/>
                          <a:latin typeface="Bookman Old Style" panose="02050604050505020204" pitchFamily="18" charset="0"/>
                          <a:ea typeface="+mn-ea"/>
                          <a:cs typeface="+mn-cs"/>
                        </a:rPr>
                        <a:t> </a:t>
                      </a:r>
                      <a:r>
                        <a:rPr lang="en-US" sz="1100" u="sng" kern="1200" dirty="0">
                          <a:solidFill>
                            <a:schemeClr val="tx1"/>
                          </a:solidFill>
                          <a:effectLst/>
                          <a:latin typeface="Bookman Old Style" panose="02050604050505020204" pitchFamily="18" charset="0"/>
                          <a:ea typeface="+mn-ea"/>
                          <a:cs typeface="+mn-cs"/>
                          <a:hlinkClick r:id="rId2"/>
                        </a:rPr>
                        <a:t>Codes for Approved</a:t>
                      </a:r>
                      <a:r>
                        <a:rPr lang="en-US" sz="1100" kern="1200" dirty="0">
                          <a:solidFill>
                            <a:schemeClr val="tx1"/>
                          </a:solidFill>
                          <a:effectLst/>
                          <a:latin typeface="Bookman Old Style" panose="02050604050505020204" pitchFamily="18" charset="0"/>
                          <a:ea typeface="+mn-ea"/>
                          <a:cs typeface="+mn-cs"/>
                        </a:rPr>
                        <a:t> </a:t>
                      </a:r>
                      <a:r>
                        <a:rPr lang="en-US" sz="1100" u="sng" kern="1200" dirty="0">
                          <a:solidFill>
                            <a:schemeClr val="tx1"/>
                          </a:solidFill>
                          <a:effectLst/>
                          <a:latin typeface="Bookman Old Style" panose="02050604050505020204" pitchFamily="18" charset="0"/>
                          <a:ea typeface="+mn-ea"/>
                          <a:cs typeface="+mn-cs"/>
                          <a:hlinkClick r:id="rId2"/>
                        </a:rPr>
                        <a:t>Special Education</a:t>
                      </a:r>
                      <a:r>
                        <a:rPr lang="en-US" sz="1100" kern="1200" dirty="0">
                          <a:solidFill>
                            <a:schemeClr val="tx1"/>
                          </a:solidFill>
                          <a:effectLst/>
                          <a:latin typeface="Bookman Old Style" panose="02050604050505020204" pitchFamily="18" charset="0"/>
                          <a:ea typeface="+mn-ea"/>
                          <a:cs typeface="+mn-cs"/>
                        </a:rPr>
                        <a:t> </a:t>
                      </a:r>
                      <a:r>
                        <a:rPr lang="en-US" sz="1100" u="sng" kern="1200" dirty="0">
                          <a:solidFill>
                            <a:schemeClr val="tx1"/>
                          </a:solidFill>
                          <a:effectLst/>
                          <a:latin typeface="Bookman Old Style" panose="02050604050505020204" pitchFamily="18" charset="0"/>
                          <a:ea typeface="+mn-ea"/>
                          <a:cs typeface="+mn-cs"/>
                          <a:hlinkClick r:id="rId2"/>
                        </a:rPr>
                        <a:t>Services</a:t>
                      </a:r>
                      <a:endParaRPr lang="en-US" sz="1100" spc="-25"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69215" marR="136525">
                        <a:lnSpc>
                          <a:spcPts val="1280"/>
                        </a:lnSpc>
                        <a:spcBef>
                          <a:spcPts val="0"/>
                        </a:spcBef>
                        <a:spcAft>
                          <a:spcPts val="0"/>
                        </a:spcAft>
                      </a:pP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tc>
                <a:extLst>
                  <a:ext uri="{0D108BD9-81ED-4DB2-BD59-A6C34878D82A}">
                    <a16:rowId xmlns:a16="http://schemas.microsoft.com/office/drawing/2014/main" val="287645712"/>
                  </a:ext>
                </a:extLst>
              </a:tr>
            </a:tbl>
          </a:graphicData>
        </a:graphic>
      </p:graphicFrame>
      <p:sp>
        <p:nvSpPr>
          <p:cNvPr id="5" name="TextBox 4">
            <a:extLst>
              <a:ext uri="{FF2B5EF4-FFF2-40B4-BE49-F238E27FC236}">
                <a16:creationId xmlns:a16="http://schemas.microsoft.com/office/drawing/2014/main" id="{A03DCA26-03D7-D492-6511-05567FFA416F}"/>
              </a:ext>
            </a:extLst>
          </p:cNvPr>
          <p:cNvSpPr txBox="1"/>
          <p:nvPr/>
        </p:nvSpPr>
        <p:spPr>
          <a:xfrm>
            <a:off x="-67726" y="2479429"/>
            <a:ext cx="2277526" cy="830997"/>
          </a:xfrm>
          <a:prstGeom prst="rect">
            <a:avLst/>
          </a:prstGeom>
          <a:noFill/>
        </p:spPr>
        <p:txBody>
          <a:bodyPr wrap="square" rtlCol="0">
            <a:spAutoFit/>
          </a:bodyPr>
          <a:lstStyle/>
          <a:p>
            <a:pPr algn="ctr"/>
            <a:r>
              <a:rPr lang="en-US" sz="2400" dirty="0"/>
              <a:t>Preschool-age students</a:t>
            </a:r>
          </a:p>
        </p:txBody>
      </p:sp>
    </p:spTree>
    <p:extLst>
      <p:ext uri="{BB962C8B-B14F-4D97-AF65-F5344CB8AC3E}">
        <p14:creationId xmlns:p14="http://schemas.microsoft.com/office/powerpoint/2010/main" val="1134096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B705DAB-98B6-4941-8379-CE94E566BECD}"/>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lang="en-US" sz="4100" kern="1200" dirty="0">
                <a:solidFill>
                  <a:srgbClr val="FFFFFF"/>
                </a:solidFill>
                <a:latin typeface="+mj-lt"/>
                <a:ea typeface="+mj-ea"/>
                <a:cs typeface="+mj-cs"/>
              </a:rPr>
              <a:t>Enrollment Beginning and Ending Codes</a:t>
            </a:r>
          </a:p>
        </p:txBody>
      </p:sp>
      <p:sp>
        <p:nvSpPr>
          <p:cNvPr id="6" name="Content Placeholder 5">
            <a:extLst>
              <a:ext uri="{FF2B5EF4-FFF2-40B4-BE49-F238E27FC236}">
                <a16:creationId xmlns:a16="http://schemas.microsoft.com/office/drawing/2014/main" id="{92011EBE-5943-4ECB-851F-2AF3FE429D3C}"/>
              </a:ext>
            </a:extLst>
          </p:cNvPr>
          <p:cNvSpPr>
            <a:spLocks noGrp="1"/>
          </p:cNvSpPr>
          <p:nvPr>
            <p:ph sz="half" idx="1"/>
          </p:nvPr>
        </p:nvSpPr>
        <p:spPr>
          <a:xfrm>
            <a:off x="4699818" y="640082"/>
            <a:ext cx="6848715" cy="2484884"/>
          </a:xfrm>
        </p:spPr>
        <p:txBody>
          <a:bodyPr vert="horz" lIns="91440" tIns="45720" rIns="91440" bIns="45720" rtlCol="0" anchor="ctr">
            <a:normAutofit/>
          </a:bodyPr>
          <a:lstStyle/>
          <a:p>
            <a:r>
              <a:rPr lang="en-US" sz="2000" dirty="0"/>
              <a:t>Lists all enrollment beginning and ending codes with descriptions</a:t>
            </a:r>
          </a:p>
        </p:txBody>
      </p:sp>
      <p:sp>
        <p:nvSpPr>
          <p:cNvPr id="3" name="Date Placeholder 2">
            <a:extLst>
              <a:ext uri="{FF2B5EF4-FFF2-40B4-BE49-F238E27FC236}">
                <a16:creationId xmlns:a16="http://schemas.microsoft.com/office/drawing/2014/main" id="{C340ACDF-A488-4346-B0CC-737AC9909260}"/>
              </a:ext>
            </a:extLst>
          </p:cNvPr>
          <p:cNvSpPr>
            <a:spLocks noGrp="1"/>
          </p:cNvSpPr>
          <p:nvPr>
            <p:ph type="dt" sz="half" idx="10"/>
          </p:nvPr>
        </p:nvSpPr>
        <p:spPr>
          <a:xfrm>
            <a:off x="643467" y="6356350"/>
            <a:ext cx="2937933" cy="365125"/>
          </a:xfrm>
        </p:spPr>
        <p:txBody>
          <a:bodyPr vert="horz" lIns="91440" tIns="45720" rIns="91440" bIns="45720" rtlCol="0" anchor="ctr">
            <a:normAutofit/>
          </a:bodyPr>
          <a:lstStyle/>
          <a:p>
            <a:pPr>
              <a:spcAft>
                <a:spcPts val="600"/>
              </a:spcAft>
            </a:pPr>
            <a:fld id="{4C776762-347A-47CA-8CFA-D71EAFF00461}" type="datetime1">
              <a:rPr lang="en-US" smtClean="0">
                <a:solidFill>
                  <a:srgbClr val="FFFFFF">
                    <a:alpha val="80000"/>
                  </a:srgbClr>
                </a:solidFill>
              </a:rPr>
              <a:pPr>
                <a:spcAft>
                  <a:spcPts val="600"/>
                </a:spcAft>
              </a:pPr>
              <a:t>2/13/2024</a:t>
            </a:fld>
            <a:endParaRPr lang="en-US">
              <a:solidFill>
                <a:srgbClr val="FFFFFF">
                  <a:alpha val="80000"/>
                </a:srgbClr>
              </a:solidFill>
            </a:endParaRPr>
          </a:p>
        </p:txBody>
      </p:sp>
      <p:sp>
        <p:nvSpPr>
          <p:cNvPr id="4" name="Slide Number Placeholder 3">
            <a:extLst>
              <a:ext uri="{FF2B5EF4-FFF2-40B4-BE49-F238E27FC236}">
                <a16:creationId xmlns:a16="http://schemas.microsoft.com/office/drawing/2014/main" id="{A60A0A47-B1EA-4085-8B90-A8BBC6DC13EA}"/>
              </a:ext>
            </a:extLst>
          </p:cNvPr>
          <p:cNvSpPr>
            <a:spLocks noGrp="1"/>
          </p:cNvSpPr>
          <p:nvPr>
            <p:ph type="sldNum" sz="quarter" idx="12"/>
          </p:nvPr>
        </p:nvSpPr>
        <p:spPr>
          <a:xfrm>
            <a:off x="10534650" y="6356350"/>
            <a:ext cx="819150" cy="365125"/>
          </a:xfrm>
        </p:spPr>
        <p:txBody>
          <a:bodyPr vert="horz" lIns="91440" tIns="45720" rIns="91440" bIns="45720" rtlCol="0" anchor="ctr">
            <a:normAutofit/>
          </a:bodyPr>
          <a:lstStyle/>
          <a:p>
            <a:pPr>
              <a:spcAft>
                <a:spcPts val="600"/>
              </a:spcAft>
            </a:pPr>
            <a:fld id="{7FCEFC66-EF33-4FCF-9C6A-A7DA1A74BE28}" type="slidenum">
              <a:rPr lang="en-US" smtClean="0">
                <a:solidFill>
                  <a:prstClr val="black">
                    <a:tint val="75000"/>
                  </a:prstClr>
                </a:solidFill>
              </a:rPr>
              <a:pPr>
                <a:spcAft>
                  <a:spcPts val="600"/>
                </a:spcAft>
              </a:pPr>
              <a:t>24</a:t>
            </a:fld>
            <a:endParaRPr lang="en-US">
              <a:solidFill>
                <a:prstClr val="black">
                  <a:tint val="75000"/>
                </a:prstClr>
              </a:solidFill>
            </a:endParaRPr>
          </a:p>
        </p:txBody>
      </p:sp>
      <p:pic>
        <p:nvPicPr>
          <p:cNvPr id="1026" name="Picture 2">
            <a:extLst>
              <a:ext uri="{FF2B5EF4-FFF2-40B4-BE49-F238E27FC236}">
                <a16:creationId xmlns:a16="http://schemas.microsoft.com/office/drawing/2014/main" id="{7EA76315-0764-5F8B-D622-2C1E5E851C8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3403" y="2365040"/>
            <a:ext cx="6684816" cy="306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612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FB4F95-EDA3-5236-588E-B2FEEDC0C7A9}"/>
              </a:ext>
            </a:extLst>
          </p:cNvPr>
          <p:cNvSpPr>
            <a:spLocks noGrp="1"/>
          </p:cNvSpPr>
          <p:nvPr>
            <p:ph type="dt" sz="half" idx="10"/>
          </p:nvPr>
        </p:nvSpPr>
        <p:spPr/>
        <p:txBody>
          <a:bodyPr/>
          <a:lstStyle/>
          <a:p>
            <a:fld id="{F33B5BEC-5C3D-4B44-BB13-30431971ABEB}" type="datetime1">
              <a:rPr lang="en-US" smtClean="0"/>
              <a:t>2/13/2024</a:t>
            </a:fld>
            <a:endParaRPr lang="en-US"/>
          </a:p>
        </p:txBody>
      </p:sp>
      <p:sp>
        <p:nvSpPr>
          <p:cNvPr id="3" name="Slide Number Placeholder 2">
            <a:extLst>
              <a:ext uri="{FF2B5EF4-FFF2-40B4-BE49-F238E27FC236}">
                <a16:creationId xmlns:a16="http://schemas.microsoft.com/office/drawing/2014/main" id="{C3671829-AB5F-D5D4-6541-A03CD376AE2A}"/>
              </a:ext>
            </a:extLst>
          </p:cNvPr>
          <p:cNvSpPr>
            <a:spLocks noGrp="1"/>
          </p:cNvSpPr>
          <p:nvPr>
            <p:ph type="sldNum" sz="quarter" idx="12"/>
          </p:nvPr>
        </p:nvSpPr>
        <p:spPr/>
        <p:txBody>
          <a:bodyPr/>
          <a:lstStyle/>
          <a:p>
            <a:fld id="{7FCEFC66-EF33-4FCF-9C6A-A7DA1A74BE28}" type="slidenum">
              <a:rPr lang="en-US" smtClean="0"/>
              <a:t>25</a:t>
            </a:fld>
            <a:endParaRPr lang="en-US"/>
          </a:p>
        </p:txBody>
      </p:sp>
      <p:graphicFrame>
        <p:nvGraphicFramePr>
          <p:cNvPr id="4" name="Table 3">
            <a:extLst>
              <a:ext uri="{FF2B5EF4-FFF2-40B4-BE49-F238E27FC236}">
                <a16:creationId xmlns:a16="http://schemas.microsoft.com/office/drawing/2014/main" id="{A0F026C8-3612-57B6-CC0E-BBD250241006}"/>
              </a:ext>
            </a:extLst>
          </p:cNvPr>
          <p:cNvGraphicFramePr>
            <a:graphicFrameLocks noGrp="1"/>
          </p:cNvGraphicFramePr>
          <p:nvPr>
            <p:extLst>
              <p:ext uri="{D42A27DB-BD31-4B8C-83A1-F6EECF244321}">
                <p14:modId xmlns:p14="http://schemas.microsoft.com/office/powerpoint/2010/main" val="337114750"/>
              </p:ext>
            </p:extLst>
          </p:nvPr>
        </p:nvGraphicFramePr>
        <p:xfrm>
          <a:off x="1260376" y="1069641"/>
          <a:ext cx="9542742" cy="4020833"/>
        </p:xfrm>
        <a:graphic>
          <a:graphicData uri="http://schemas.openxmlformats.org/drawingml/2006/table">
            <a:tbl>
              <a:tblPr>
                <a:tableStyleId>{5940675A-B579-460E-94D1-54222C63F5DA}</a:tableStyleId>
              </a:tblPr>
              <a:tblGrid>
                <a:gridCol w="875816">
                  <a:extLst>
                    <a:ext uri="{9D8B030D-6E8A-4147-A177-3AD203B41FA5}">
                      <a16:colId xmlns:a16="http://schemas.microsoft.com/office/drawing/2014/main" val="367980080"/>
                    </a:ext>
                  </a:extLst>
                </a:gridCol>
                <a:gridCol w="4543294">
                  <a:extLst>
                    <a:ext uri="{9D8B030D-6E8A-4147-A177-3AD203B41FA5}">
                      <a16:colId xmlns:a16="http://schemas.microsoft.com/office/drawing/2014/main" val="44347375"/>
                    </a:ext>
                  </a:extLst>
                </a:gridCol>
                <a:gridCol w="4123632">
                  <a:extLst>
                    <a:ext uri="{9D8B030D-6E8A-4147-A177-3AD203B41FA5}">
                      <a16:colId xmlns:a16="http://schemas.microsoft.com/office/drawing/2014/main" val="1335488632"/>
                    </a:ext>
                  </a:extLst>
                </a:gridCol>
              </a:tblGrid>
              <a:tr h="235988">
                <a:tc gridSpan="3">
                  <a:txBody>
                    <a:bodyPr/>
                    <a:lstStyle/>
                    <a:p>
                      <a:pPr algn="ctr" fontAlgn="b"/>
                      <a:r>
                        <a:rPr lang="en-US" sz="1100" b="1" u="none" strike="noStrike" dirty="0">
                          <a:effectLst/>
                          <a:latin typeface="Bookman Old Style" panose="02050604050505020204" pitchFamily="18" charset="0"/>
                        </a:rPr>
                        <a:t>Reason for Beginning Enrollment</a:t>
                      </a:r>
                      <a:endParaRPr lang="en-US" sz="1100" b="1" i="0" u="none" strike="noStrike" dirty="0">
                        <a:solidFill>
                          <a:srgbClr val="000000"/>
                        </a:solidFill>
                        <a:effectLst/>
                        <a:latin typeface="Bookman Old Style" panose="02050604050505020204" pitchFamily="18" charset="0"/>
                      </a:endParaRPr>
                    </a:p>
                  </a:txBody>
                  <a:tcPr marL="9525" marR="9525" marT="9525" marB="0" anchor="b">
                    <a:solidFill>
                      <a:srgbClr val="DFDAE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878668"/>
                  </a:ext>
                </a:extLst>
              </a:tr>
              <a:tr h="235988">
                <a:tc>
                  <a:txBody>
                    <a:bodyPr/>
                    <a:lstStyle/>
                    <a:p>
                      <a:pPr algn="ctr" fontAlgn="b"/>
                      <a:r>
                        <a:rPr lang="en-US" sz="1100" b="1" u="none" strike="noStrike">
                          <a:effectLst/>
                        </a:rPr>
                        <a:t>Code</a:t>
                      </a:r>
                      <a:endParaRPr lang="en-US" sz="1100" b="1" i="0" u="none" strike="noStrike">
                        <a:solidFill>
                          <a:srgbClr val="000000"/>
                        </a:solidFill>
                        <a:effectLst/>
                        <a:latin typeface="Calibri" panose="020F0502020204030204" pitchFamily="34" charset="0"/>
                      </a:endParaRPr>
                    </a:p>
                  </a:txBody>
                  <a:tcPr marL="9525" marR="9525" marT="9525" marB="0" anchor="b">
                    <a:solidFill>
                      <a:srgbClr val="DFDAE4"/>
                    </a:solidFill>
                  </a:tcPr>
                </a:tc>
                <a:tc>
                  <a:txBody>
                    <a:bodyPr/>
                    <a:lstStyle/>
                    <a:p>
                      <a:pPr algn="ctr" fontAlgn="b"/>
                      <a:r>
                        <a:rPr lang="en-US" sz="1100" b="1" u="none" strike="noStrike" dirty="0">
                          <a:effectLst/>
                          <a:latin typeface="Bookman Old Style" panose="02050604050505020204" pitchFamily="18" charset="0"/>
                        </a:rPr>
                        <a:t>Reason</a:t>
                      </a:r>
                      <a:endParaRPr lang="en-US" sz="1100" b="1" i="0" u="none" strike="noStrike" dirty="0">
                        <a:solidFill>
                          <a:srgbClr val="000000"/>
                        </a:solidFill>
                        <a:effectLst/>
                        <a:latin typeface="Bookman Old Style" panose="02050604050505020204" pitchFamily="18" charset="0"/>
                      </a:endParaRPr>
                    </a:p>
                  </a:txBody>
                  <a:tcPr marL="9525" marR="9525" marT="9525" marB="0" anchor="b">
                    <a:solidFill>
                      <a:srgbClr val="DFDAE4"/>
                    </a:solidFill>
                  </a:tcPr>
                </a:tc>
                <a:tc>
                  <a:txBody>
                    <a:bodyPr/>
                    <a:lstStyle/>
                    <a:p>
                      <a:pPr algn="ctr" fontAlgn="b"/>
                      <a:r>
                        <a:rPr lang="en-US" sz="1100" b="1" u="none" strike="noStrike" dirty="0">
                          <a:effectLst/>
                          <a:latin typeface="Bookman Old Style" panose="02050604050505020204" pitchFamily="18" charset="0"/>
                        </a:rPr>
                        <a:t>Description</a:t>
                      </a:r>
                      <a:r>
                        <a:rPr lang="en-US" sz="1100" u="none" strike="noStrike" dirty="0">
                          <a:effectLst/>
                          <a:latin typeface="Bookman Old Style" panose="02050604050505020204" pitchFamily="18" charset="0"/>
                        </a:rPr>
                        <a:t> </a:t>
                      </a:r>
                      <a:endParaRPr lang="en-US" sz="1100" b="1" i="0" u="none" strike="noStrike" dirty="0">
                        <a:solidFill>
                          <a:srgbClr val="000000"/>
                        </a:solidFill>
                        <a:effectLst/>
                        <a:latin typeface="Bookman Old Style" panose="02050604050505020204" pitchFamily="18" charset="0"/>
                      </a:endParaRPr>
                    </a:p>
                  </a:txBody>
                  <a:tcPr marL="9525" marR="9525" marT="9525" marB="0" anchor="b">
                    <a:solidFill>
                      <a:srgbClr val="DFDAE4"/>
                    </a:solidFill>
                  </a:tcPr>
                </a:tc>
                <a:extLst>
                  <a:ext uri="{0D108BD9-81ED-4DB2-BD59-A6C34878D82A}">
                    <a16:rowId xmlns:a16="http://schemas.microsoft.com/office/drawing/2014/main" val="489689860"/>
                  </a:ext>
                </a:extLst>
              </a:tr>
              <a:tr h="707965">
                <a:tc>
                  <a:txBody>
                    <a:bodyPr/>
                    <a:lstStyle/>
                    <a:p>
                      <a:pPr algn="ctr" fontAlgn="ctr"/>
                      <a:r>
                        <a:rPr lang="en-US" sz="1100" u="none" strike="noStrike" dirty="0">
                          <a:effectLst/>
                          <a:latin typeface="Bookman Old Style" panose="02050604050505020204" pitchFamily="18" charset="0"/>
                        </a:rPr>
                        <a:t>0011</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en-US" sz="1100" u="none" strike="noStrike" dirty="0">
                          <a:effectLst/>
                          <a:latin typeface="Bookman Old Style" panose="02050604050505020204" pitchFamily="18" charset="0"/>
                        </a:rPr>
                        <a:t>Enrollment in building or grade</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en-US" sz="1100" u="none" strike="noStrike">
                          <a:effectLst/>
                          <a:latin typeface="Bookman Old Style" panose="02050604050505020204" pitchFamily="18" charset="0"/>
                        </a:rPr>
                        <a:t>Use this code to report enrollment of any student for whom the school/district has accountability responsibility</a:t>
                      </a:r>
                      <a:endParaRPr lang="en-US" sz="1100" b="0" i="0" u="none" strike="noStrike">
                        <a:solidFill>
                          <a:srgbClr val="000000"/>
                        </a:solidFill>
                        <a:effectLst/>
                        <a:latin typeface="Bookman Old Style" panose="02050604050505020204" pitchFamily="18" charset="0"/>
                      </a:endParaRPr>
                    </a:p>
                  </a:txBody>
                  <a:tcPr marL="9525" marR="9525" marT="9525" marB="0" anchor="ctr"/>
                </a:tc>
                <a:extLst>
                  <a:ext uri="{0D108BD9-81ED-4DB2-BD59-A6C34878D82A}">
                    <a16:rowId xmlns:a16="http://schemas.microsoft.com/office/drawing/2014/main" val="837751581"/>
                  </a:ext>
                </a:extLst>
              </a:tr>
              <a:tr h="707965">
                <a:tc>
                  <a:txBody>
                    <a:bodyPr/>
                    <a:lstStyle/>
                    <a:p>
                      <a:pPr algn="ctr" fontAlgn="ctr"/>
                      <a:r>
                        <a:rPr lang="en-US" sz="1100" u="none" strike="noStrike">
                          <a:effectLst/>
                          <a:latin typeface="Bookman Old Style" panose="02050604050505020204" pitchFamily="18" charset="0"/>
                        </a:rPr>
                        <a:t>0055</a:t>
                      </a:r>
                      <a:endParaRPr lang="en-US" sz="1100" b="0" i="0" u="none" strike="noStrike">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en-US" sz="1100" u="none" strike="noStrike" dirty="0">
                          <a:effectLst/>
                          <a:latin typeface="Bookman Old Style" panose="02050604050505020204" pitchFamily="18" charset="0"/>
                        </a:rPr>
                        <a:t>Enrolled for instructional reporting only</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en-US" sz="1100" u="none" strike="noStrike" dirty="0">
                          <a:effectLst/>
                          <a:latin typeface="Bookman Old Style" panose="02050604050505020204" pitchFamily="18" charset="0"/>
                        </a:rPr>
                        <a:t>This code is used when the reporting entity does not have school/district accountability or CSE responsibility for the student (used by BOCES or a by districts when a student is placed through CSE in your district by another district)</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extLst>
                  <a:ext uri="{0D108BD9-81ED-4DB2-BD59-A6C34878D82A}">
                    <a16:rowId xmlns:a16="http://schemas.microsoft.com/office/drawing/2014/main" val="4177453457"/>
                  </a:ext>
                </a:extLst>
              </a:tr>
              <a:tr h="943953">
                <a:tc>
                  <a:txBody>
                    <a:bodyPr/>
                    <a:lstStyle/>
                    <a:p>
                      <a:pPr algn="ctr" fontAlgn="ctr"/>
                      <a:r>
                        <a:rPr lang="en-US" sz="1100" u="none" strike="noStrike">
                          <a:effectLst/>
                          <a:latin typeface="Bookman Old Style" panose="02050604050505020204" pitchFamily="18" charset="0"/>
                        </a:rPr>
                        <a:t>4034</a:t>
                      </a:r>
                      <a:endParaRPr lang="en-US" sz="1100" b="0" i="0" u="none" strike="noStrike">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en-US" sz="1100" u="none" strike="noStrike" dirty="0">
                          <a:effectLst/>
                          <a:latin typeface="Bookman Old Style" panose="02050604050505020204" pitchFamily="18" charset="0"/>
                        </a:rPr>
                        <a:t>Preschool-age students enrolled solely for determining eligibility for special education services</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en-US" sz="1100" u="none" strike="noStrike" dirty="0">
                          <a:effectLst/>
                          <a:latin typeface="Bookman Old Style" panose="02050604050505020204" pitchFamily="18" charset="0"/>
                        </a:rPr>
                        <a:t>This code is used for preschool-age students who are referred to the CPSE or CSE for an initial evaluation to determine eligibility for special education services.</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extLst>
                  <a:ext uri="{0D108BD9-81ED-4DB2-BD59-A6C34878D82A}">
                    <a16:rowId xmlns:a16="http://schemas.microsoft.com/office/drawing/2014/main" val="1944419490"/>
                  </a:ext>
                </a:extLst>
              </a:tr>
              <a:tr h="1188974">
                <a:tc>
                  <a:txBody>
                    <a:bodyPr/>
                    <a:lstStyle/>
                    <a:p>
                      <a:pPr algn="ctr" fontAlgn="ctr"/>
                      <a:r>
                        <a:rPr lang="en-US" sz="1100" u="none" strike="noStrike">
                          <a:effectLst/>
                          <a:latin typeface="Bookman Old Style" panose="02050604050505020204" pitchFamily="18" charset="0"/>
                        </a:rPr>
                        <a:t>5905</a:t>
                      </a:r>
                      <a:endParaRPr lang="en-US" sz="1100" b="0" i="0" u="none" strike="noStrike">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en-US" sz="1100" u="none" strike="noStrike" dirty="0">
                          <a:effectLst/>
                          <a:latin typeface="Bookman Old Style" panose="02050604050505020204" pitchFamily="18" charset="0"/>
                        </a:rPr>
                        <a:t>CSE or CPSE responsibility only</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en-US" sz="1100" u="none" strike="noStrike" dirty="0">
                          <a:effectLst/>
                          <a:latin typeface="Bookman Old Style" panose="02050604050505020204" pitchFamily="18" charset="0"/>
                        </a:rPr>
                        <a:t>This code is used only by school districts to report students who have been classified as students with disabilities or have been referred to the Committee on Special Education (CSE) for determination of eligibility for special education services.</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extLst>
                  <a:ext uri="{0D108BD9-81ED-4DB2-BD59-A6C34878D82A}">
                    <a16:rowId xmlns:a16="http://schemas.microsoft.com/office/drawing/2014/main" val="665991779"/>
                  </a:ext>
                </a:extLst>
              </a:tr>
            </a:tbl>
          </a:graphicData>
        </a:graphic>
      </p:graphicFrame>
      <p:sp>
        <p:nvSpPr>
          <p:cNvPr id="5" name="TextBox 4">
            <a:extLst>
              <a:ext uri="{FF2B5EF4-FFF2-40B4-BE49-F238E27FC236}">
                <a16:creationId xmlns:a16="http://schemas.microsoft.com/office/drawing/2014/main" id="{06ABC6F7-5FFA-D0A9-6B78-5EB8172D18E3}"/>
              </a:ext>
            </a:extLst>
          </p:cNvPr>
          <p:cNvSpPr txBox="1"/>
          <p:nvPr/>
        </p:nvSpPr>
        <p:spPr>
          <a:xfrm>
            <a:off x="1260375" y="600822"/>
            <a:ext cx="9542742" cy="369332"/>
          </a:xfrm>
          <a:prstGeom prst="rect">
            <a:avLst/>
          </a:prstGeom>
          <a:noFill/>
        </p:spPr>
        <p:txBody>
          <a:bodyPr wrap="square" rtlCol="0">
            <a:spAutoFit/>
          </a:bodyPr>
          <a:lstStyle/>
          <a:p>
            <a:pPr algn="ctr"/>
            <a:r>
              <a:rPr lang="en-US" dirty="0"/>
              <a:t>Most Common Enrollment Codes</a:t>
            </a:r>
          </a:p>
        </p:txBody>
      </p:sp>
    </p:spTree>
    <p:extLst>
      <p:ext uri="{BB962C8B-B14F-4D97-AF65-F5344CB8AC3E}">
        <p14:creationId xmlns:p14="http://schemas.microsoft.com/office/powerpoint/2010/main" val="1420996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FB4F95-EDA3-5236-588E-B2FEEDC0C7A9}"/>
              </a:ext>
            </a:extLst>
          </p:cNvPr>
          <p:cNvSpPr>
            <a:spLocks noGrp="1"/>
          </p:cNvSpPr>
          <p:nvPr>
            <p:ph type="dt" sz="half" idx="10"/>
          </p:nvPr>
        </p:nvSpPr>
        <p:spPr/>
        <p:txBody>
          <a:bodyPr/>
          <a:lstStyle/>
          <a:p>
            <a:fld id="{F33B5BEC-5C3D-4B44-BB13-30431971ABEB}" type="datetime1">
              <a:rPr lang="en-US" smtClean="0"/>
              <a:t>2/13/2024</a:t>
            </a:fld>
            <a:endParaRPr lang="en-US"/>
          </a:p>
        </p:txBody>
      </p:sp>
      <p:sp>
        <p:nvSpPr>
          <p:cNvPr id="3" name="Slide Number Placeholder 2">
            <a:extLst>
              <a:ext uri="{FF2B5EF4-FFF2-40B4-BE49-F238E27FC236}">
                <a16:creationId xmlns:a16="http://schemas.microsoft.com/office/drawing/2014/main" id="{C3671829-AB5F-D5D4-6541-A03CD376AE2A}"/>
              </a:ext>
            </a:extLst>
          </p:cNvPr>
          <p:cNvSpPr>
            <a:spLocks noGrp="1"/>
          </p:cNvSpPr>
          <p:nvPr>
            <p:ph type="sldNum" sz="quarter" idx="12"/>
          </p:nvPr>
        </p:nvSpPr>
        <p:spPr/>
        <p:txBody>
          <a:bodyPr/>
          <a:lstStyle/>
          <a:p>
            <a:fld id="{7FCEFC66-EF33-4FCF-9C6A-A7DA1A74BE28}" type="slidenum">
              <a:rPr lang="en-US" smtClean="0"/>
              <a:t>26</a:t>
            </a:fld>
            <a:endParaRPr lang="en-US"/>
          </a:p>
        </p:txBody>
      </p:sp>
      <p:sp>
        <p:nvSpPr>
          <p:cNvPr id="5" name="TextBox 4">
            <a:extLst>
              <a:ext uri="{FF2B5EF4-FFF2-40B4-BE49-F238E27FC236}">
                <a16:creationId xmlns:a16="http://schemas.microsoft.com/office/drawing/2014/main" id="{06ABC6F7-5FFA-D0A9-6B78-5EB8172D18E3}"/>
              </a:ext>
            </a:extLst>
          </p:cNvPr>
          <p:cNvSpPr txBox="1"/>
          <p:nvPr/>
        </p:nvSpPr>
        <p:spPr>
          <a:xfrm>
            <a:off x="1260375" y="735292"/>
            <a:ext cx="9542742" cy="369332"/>
          </a:xfrm>
          <a:prstGeom prst="rect">
            <a:avLst/>
          </a:prstGeom>
          <a:noFill/>
        </p:spPr>
        <p:txBody>
          <a:bodyPr wrap="square" rtlCol="0">
            <a:spAutoFit/>
          </a:bodyPr>
          <a:lstStyle/>
          <a:p>
            <a:pPr algn="ctr"/>
            <a:r>
              <a:rPr lang="en-US" dirty="0"/>
              <a:t>Completers (Graduates and other completers)</a:t>
            </a:r>
          </a:p>
        </p:txBody>
      </p:sp>
      <p:graphicFrame>
        <p:nvGraphicFramePr>
          <p:cNvPr id="6" name="Table 5">
            <a:extLst>
              <a:ext uri="{FF2B5EF4-FFF2-40B4-BE49-F238E27FC236}">
                <a16:creationId xmlns:a16="http://schemas.microsoft.com/office/drawing/2014/main" id="{923CD37F-3B8A-E211-B852-659C7F5F5BDD}"/>
              </a:ext>
            </a:extLst>
          </p:cNvPr>
          <p:cNvGraphicFramePr>
            <a:graphicFrameLocks noGrp="1"/>
          </p:cNvGraphicFramePr>
          <p:nvPr>
            <p:extLst>
              <p:ext uri="{D42A27DB-BD31-4B8C-83A1-F6EECF244321}">
                <p14:modId xmlns:p14="http://schemas.microsoft.com/office/powerpoint/2010/main" val="210466561"/>
              </p:ext>
            </p:extLst>
          </p:nvPr>
        </p:nvGraphicFramePr>
        <p:xfrm>
          <a:off x="2710696" y="1362636"/>
          <a:ext cx="6642100" cy="3842832"/>
        </p:xfrm>
        <a:graphic>
          <a:graphicData uri="http://schemas.openxmlformats.org/drawingml/2006/table">
            <a:tbl>
              <a:tblPr>
                <a:tableStyleId>{5940675A-B579-460E-94D1-54222C63F5DA}</a:tableStyleId>
              </a:tblPr>
              <a:tblGrid>
                <a:gridCol w="609600">
                  <a:extLst>
                    <a:ext uri="{9D8B030D-6E8A-4147-A177-3AD203B41FA5}">
                      <a16:colId xmlns:a16="http://schemas.microsoft.com/office/drawing/2014/main" val="2440738592"/>
                    </a:ext>
                  </a:extLst>
                </a:gridCol>
                <a:gridCol w="3162300">
                  <a:extLst>
                    <a:ext uri="{9D8B030D-6E8A-4147-A177-3AD203B41FA5}">
                      <a16:colId xmlns:a16="http://schemas.microsoft.com/office/drawing/2014/main" val="3563846466"/>
                    </a:ext>
                  </a:extLst>
                </a:gridCol>
                <a:gridCol w="2870200">
                  <a:extLst>
                    <a:ext uri="{9D8B030D-6E8A-4147-A177-3AD203B41FA5}">
                      <a16:colId xmlns:a16="http://schemas.microsoft.com/office/drawing/2014/main" val="3712436741"/>
                    </a:ext>
                  </a:extLst>
                </a:gridCol>
              </a:tblGrid>
              <a:tr h="99732">
                <a:tc gridSpan="3">
                  <a:txBody>
                    <a:bodyPr/>
                    <a:lstStyle/>
                    <a:p>
                      <a:pPr algn="ctr" fontAlgn="b"/>
                      <a:r>
                        <a:rPr lang="en-US" sz="1100" b="1" u="none" strike="noStrike" dirty="0">
                          <a:effectLst/>
                          <a:latin typeface="Bookman Old Style" panose="02050604050505020204" pitchFamily="18" charset="0"/>
                        </a:rPr>
                        <a:t>Reason for Ending Enrollment</a:t>
                      </a:r>
                      <a:endParaRPr lang="en-US" sz="1100" b="1" i="0" u="none" strike="noStrike" dirty="0">
                        <a:solidFill>
                          <a:srgbClr val="000000"/>
                        </a:solidFill>
                        <a:effectLst/>
                        <a:latin typeface="Bookman Old Style" panose="02050604050505020204" pitchFamily="18" charset="0"/>
                      </a:endParaRPr>
                    </a:p>
                  </a:txBody>
                  <a:tcPr marL="9525" marR="9525" marT="9525" marB="0" anchor="b">
                    <a:solidFill>
                      <a:srgbClr val="DFDAE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6558228"/>
                  </a:ext>
                </a:extLst>
              </a:tr>
              <a:tr h="190500">
                <a:tc>
                  <a:txBody>
                    <a:bodyPr/>
                    <a:lstStyle/>
                    <a:p>
                      <a:pPr algn="ctr" fontAlgn="b"/>
                      <a:r>
                        <a:rPr lang="en-US" sz="1100" b="1" u="none" strike="noStrike">
                          <a:effectLst/>
                          <a:latin typeface="Bookman Old Style" panose="02050604050505020204" pitchFamily="18" charset="0"/>
                        </a:rPr>
                        <a:t>Code</a:t>
                      </a:r>
                      <a:endParaRPr lang="en-US" sz="1100" b="1" i="0" u="none" strike="noStrike">
                        <a:solidFill>
                          <a:srgbClr val="000000"/>
                        </a:solidFill>
                        <a:effectLst/>
                        <a:latin typeface="Bookman Old Style" panose="02050604050505020204" pitchFamily="18" charset="0"/>
                      </a:endParaRPr>
                    </a:p>
                  </a:txBody>
                  <a:tcPr marL="9525" marR="9525" marT="9525" marB="0" anchor="b">
                    <a:solidFill>
                      <a:srgbClr val="DFDAE4"/>
                    </a:solidFill>
                  </a:tcPr>
                </a:tc>
                <a:tc>
                  <a:txBody>
                    <a:bodyPr/>
                    <a:lstStyle/>
                    <a:p>
                      <a:pPr algn="ctr" fontAlgn="b"/>
                      <a:r>
                        <a:rPr lang="en-US" sz="1100" b="1" u="none" strike="noStrike" dirty="0">
                          <a:effectLst/>
                          <a:latin typeface="Bookman Old Style" panose="02050604050505020204" pitchFamily="18" charset="0"/>
                        </a:rPr>
                        <a:t>Reason</a:t>
                      </a:r>
                      <a:endParaRPr lang="en-US" sz="1100" b="1" i="0" u="none" strike="noStrike" dirty="0">
                        <a:solidFill>
                          <a:srgbClr val="000000"/>
                        </a:solidFill>
                        <a:effectLst/>
                        <a:latin typeface="Bookman Old Style" panose="02050604050505020204" pitchFamily="18" charset="0"/>
                      </a:endParaRPr>
                    </a:p>
                  </a:txBody>
                  <a:tcPr marL="9525" marR="9525" marT="9525" marB="0" anchor="b">
                    <a:solidFill>
                      <a:srgbClr val="DFDAE4"/>
                    </a:solidFill>
                  </a:tcPr>
                </a:tc>
                <a:tc>
                  <a:txBody>
                    <a:bodyPr/>
                    <a:lstStyle/>
                    <a:p>
                      <a:pPr algn="ctr" fontAlgn="b"/>
                      <a:r>
                        <a:rPr lang="en-US" sz="1100" b="1" u="none" strike="noStrike" dirty="0">
                          <a:effectLst/>
                          <a:latin typeface="Bookman Old Style" panose="02050604050505020204" pitchFamily="18" charset="0"/>
                        </a:rPr>
                        <a:t>Description </a:t>
                      </a:r>
                      <a:endParaRPr lang="en-US" sz="1100" b="1" i="0" u="none" strike="noStrike" dirty="0">
                        <a:solidFill>
                          <a:srgbClr val="000000"/>
                        </a:solidFill>
                        <a:effectLst/>
                        <a:latin typeface="Bookman Old Style" panose="02050604050505020204" pitchFamily="18" charset="0"/>
                      </a:endParaRPr>
                    </a:p>
                  </a:txBody>
                  <a:tcPr marL="9525" marR="9525" marT="9525" marB="0" anchor="b">
                    <a:solidFill>
                      <a:srgbClr val="DFDAE4"/>
                    </a:solidFill>
                  </a:tcPr>
                </a:tc>
                <a:extLst>
                  <a:ext uri="{0D108BD9-81ED-4DB2-BD59-A6C34878D82A}">
                    <a16:rowId xmlns:a16="http://schemas.microsoft.com/office/drawing/2014/main" val="2076171925"/>
                  </a:ext>
                </a:extLst>
              </a:tr>
              <a:tr h="190500">
                <a:tc gridSpan="3">
                  <a:txBody>
                    <a:bodyPr/>
                    <a:lstStyle/>
                    <a:p>
                      <a:pPr algn="ctr" fontAlgn="b"/>
                      <a:r>
                        <a:rPr lang="en-US" sz="1100" b="1" u="none" strike="noStrike" dirty="0">
                          <a:effectLst/>
                          <a:latin typeface="Bookman Old Style" panose="02050604050505020204" pitchFamily="18" charset="0"/>
                        </a:rPr>
                        <a:t>High School Graduates</a:t>
                      </a:r>
                      <a:endParaRPr lang="en-US" sz="1100" b="1" i="0" u="none" strike="noStrike" dirty="0">
                        <a:solidFill>
                          <a:srgbClr val="000000"/>
                        </a:solidFill>
                        <a:effectLst/>
                        <a:latin typeface="Bookman Old Style" panose="02050604050505020204" pitchFamily="18"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83408"/>
                  </a:ext>
                </a:extLst>
              </a:tr>
              <a:tr h="329341">
                <a:tc>
                  <a:txBody>
                    <a:bodyPr/>
                    <a:lstStyle/>
                    <a:p>
                      <a:pPr algn="ctr" fontAlgn="b"/>
                      <a:r>
                        <a:rPr lang="en-US" sz="1100" u="none" strike="noStrike" dirty="0">
                          <a:effectLst/>
                          <a:latin typeface="Bookman Old Style" panose="02050604050505020204" pitchFamily="18" charset="0"/>
                        </a:rPr>
                        <a:t>799</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b"/>
                      <a:r>
                        <a:rPr lang="en-US" sz="1100" u="none" strike="noStrike" dirty="0">
                          <a:effectLst/>
                          <a:latin typeface="Bookman Old Style" panose="02050604050505020204" pitchFamily="18" charset="0"/>
                        </a:rPr>
                        <a:t>Graduated (earned a Regents or local diploma)</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b"/>
                      <a:r>
                        <a:rPr lang="en-US" sz="1100" u="none" strike="noStrike" dirty="0">
                          <a:effectLst/>
                          <a:latin typeface="Bookman Old Style" panose="02050604050505020204" pitchFamily="18" charset="0"/>
                        </a:rPr>
                        <a:t>Earned a diploma </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extLst>
                  <a:ext uri="{0D108BD9-81ED-4DB2-BD59-A6C34878D82A}">
                    <a16:rowId xmlns:a16="http://schemas.microsoft.com/office/drawing/2014/main" val="1248594637"/>
                  </a:ext>
                </a:extLst>
              </a:tr>
              <a:tr h="206187">
                <a:tc gridSpan="3">
                  <a:txBody>
                    <a:bodyPr/>
                    <a:lstStyle/>
                    <a:p>
                      <a:pPr algn="ctr" fontAlgn="b"/>
                      <a:r>
                        <a:rPr lang="en-US" sz="1100" b="1" u="none" strike="noStrike" dirty="0">
                          <a:effectLst/>
                          <a:latin typeface="Bookman Old Style" panose="02050604050505020204" pitchFamily="18" charset="0"/>
                        </a:rPr>
                        <a:t>High School Completers</a:t>
                      </a:r>
                      <a:endParaRPr lang="en-US" sz="1100" b="1" i="0" u="none" strike="noStrike" dirty="0">
                        <a:solidFill>
                          <a:srgbClr val="000000"/>
                        </a:solidFill>
                        <a:effectLst/>
                        <a:latin typeface="Bookman Old Style" panose="02050604050505020204"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0799584"/>
                  </a:ext>
                </a:extLst>
              </a:tr>
              <a:tr h="190500">
                <a:tc>
                  <a:txBody>
                    <a:bodyPr/>
                    <a:lstStyle/>
                    <a:p>
                      <a:pPr algn="ctr" fontAlgn="b"/>
                      <a:r>
                        <a:rPr lang="en-US" sz="1100" u="none" strike="noStrike" dirty="0">
                          <a:effectLst/>
                          <a:latin typeface="Bookman Old Style" panose="02050604050505020204" pitchFamily="18" charset="0"/>
                        </a:rPr>
                        <a:t>085</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b"/>
                      <a:r>
                        <a:rPr lang="en-US" sz="1100" u="none" strike="noStrike" dirty="0">
                          <a:effectLst/>
                          <a:latin typeface="Bookman Old Style" panose="02050604050505020204" pitchFamily="18" charset="0"/>
                        </a:rPr>
                        <a:t>Earned commencement credential</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b"/>
                      <a:r>
                        <a:rPr lang="en-US" sz="1100" u="none" strike="noStrike" dirty="0">
                          <a:effectLst/>
                          <a:latin typeface="Bookman Old Style" panose="02050604050505020204" pitchFamily="18" charset="0"/>
                        </a:rPr>
                        <a:t>Earned a CDOS or Skills and Achievement Commencement Credential </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extLst>
                  <a:ext uri="{0D108BD9-81ED-4DB2-BD59-A6C34878D82A}">
                    <a16:rowId xmlns:a16="http://schemas.microsoft.com/office/drawing/2014/main" val="4258688616"/>
                  </a:ext>
                </a:extLst>
              </a:tr>
              <a:tr h="190500">
                <a:tc>
                  <a:txBody>
                    <a:bodyPr/>
                    <a:lstStyle/>
                    <a:p>
                      <a:pPr algn="ctr" fontAlgn="b"/>
                      <a:r>
                        <a:rPr lang="en-US" sz="1100" u="none" strike="noStrike" dirty="0">
                          <a:effectLst/>
                          <a:latin typeface="Bookman Old Style" panose="02050604050505020204" pitchFamily="18" charset="0"/>
                        </a:rPr>
                        <a:t>629</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b"/>
                      <a:r>
                        <a:rPr lang="en-US" sz="1100" u="none" strike="noStrike" dirty="0">
                          <a:effectLst/>
                          <a:latin typeface="Bookman Old Style" panose="02050604050505020204" pitchFamily="18" charset="0"/>
                        </a:rPr>
                        <a:t>Previously earned commencement credential</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r>
                        <a:rPr lang="en-US" sz="1100" b="0" i="0" u="none" strike="noStrike" kern="1200" baseline="0" dirty="0">
                          <a:solidFill>
                            <a:schemeClr val="tx1"/>
                          </a:solidFill>
                          <a:latin typeface="Bookman Old Style" panose="02050604050505020204" pitchFamily="18" charset="0"/>
                          <a:ea typeface="+mn-ea"/>
                          <a:cs typeface="+mn-cs"/>
                        </a:rPr>
                        <a:t>This code is used for students who earned a or commencement credential in a previous school year, subsequently continued their enrollment, and then left school without earning a high school diploma. </a:t>
                      </a:r>
                    </a:p>
                  </a:txBody>
                  <a:tcPr marL="9525" marR="9525" marT="9525" marB="0" anchor="ctr"/>
                </a:tc>
                <a:extLst>
                  <a:ext uri="{0D108BD9-81ED-4DB2-BD59-A6C34878D82A}">
                    <a16:rowId xmlns:a16="http://schemas.microsoft.com/office/drawing/2014/main" val="3271601089"/>
                  </a:ext>
                </a:extLst>
              </a:tr>
              <a:tr h="190500">
                <a:tc gridSpan="3">
                  <a:txBody>
                    <a:bodyPr/>
                    <a:lstStyle/>
                    <a:p>
                      <a:pPr algn="ctr" fontAlgn="b"/>
                      <a:r>
                        <a:rPr lang="en-US" sz="1100" b="1" u="none" strike="noStrike" dirty="0">
                          <a:effectLst/>
                          <a:latin typeface="Bookman Old Style" panose="02050604050505020204" pitchFamily="18" charset="0"/>
                        </a:rPr>
                        <a:t>HSE</a:t>
                      </a:r>
                      <a:endParaRPr lang="en-US" sz="1100" b="1" i="0" u="none" strike="noStrike" dirty="0">
                        <a:solidFill>
                          <a:srgbClr val="000000"/>
                        </a:solidFill>
                        <a:effectLst/>
                        <a:latin typeface="Bookman Old Style" panose="02050604050505020204"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0424247"/>
                  </a:ext>
                </a:extLst>
              </a:tr>
              <a:tr h="190500">
                <a:tc>
                  <a:txBody>
                    <a:bodyPr/>
                    <a:lstStyle/>
                    <a:p>
                      <a:pPr algn="ctr" fontAlgn="b"/>
                      <a:r>
                        <a:rPr lang="en-US" sz="1100" u="none" strike="noStrike" dirty="0">
                          <a:effectLst/>
                          <a:latin typeface="Bookman Old Style" panose="02050604050505020204" pitchFamily="18" charset="0"/>
                        </a:rPr>
                        <a:t>816</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b"/>
                      <a:r>
                        <a:rPr lang="en-US" sz="1100" u="none" strike="noStrike" dirty="0">
                          <a:effectLst/>
                          <a:latin typeface="Bookman Old Style" panose="02050604050505020204" pitchFamily="18" charset="0"/>
                        </a:rPr>
                        <a:t>Earned a High School Equivalency (HSE) Diploma</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b"/>
                      <a:r>
                        <a:rPr lang="en-US" sz="1100" b="0" i="0" u="none" strike="noStrike" kern="1200" baseline="0" dirty="0">
                          <a:solidFill>
                            <a:schemeClr val="tx1"/>
                          </a:solidFill>
                          <a:latin typeface="Bookman Old Style" panose="02050604050505020204" pitchFamily="18" charset="0"/>
                          <a:ea typeface="+mn-ea"/>
                          <a:cs typeface="+mn-cs"/>
                        </a:rPr>
                        <a:t>This code is used to indicate students who have earned a high school equivalency (HSE) diploma from an approved AHSEP program (ends a 5654 record) or those students reported with an enrollment entry code </a:t>
                      </a:r>
                      <a:r>
                        <a:rPr lang="en-US" sz="1100" b="0" i="1" u="none" strike="noStrike" kern="1200" baseline="0" dirty="0">
                          <a:solidFill>
                            <a:schemeClr val="tx1"/>
                          </a:solidFill>
                          <a:latin typeface="Bookman Old Style" panose="02050604050505020204" pitchFamily="18" charset="0"/>
                          <a:ea typeface="+mn-ea"/>
                          <a:cs typeface="+mn-cs"/>
                        </a:rPr>
                        <a:t>8250 – HSE Outcome Reporting Only</a:t>
                      </a:r>
                      <a:r>
                        <a:rPr lang="en-US" sz="1100" b="0" i="0" u="none" strike="noStrike" kern="1200" baseline="0" dirty="0">
                          <a:solidFill>
                            <a:schemeClr val="tx1"/>
                          </a:solidFill>
                          <a:latin typeface="Bookman Old Style" panose="02050604050505020204" pitchFamily="18" charset="0"/>
                          <a:ea typeface="+mn-ea"/>
                          <a:cs typeface="+mn-cs"/>
                        </a:rPr>
                        <a:t>. </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extLst>
                  <a:ext uri="{0D108BD9-81ED-4DB2-BD59-A6C34878D82A}">
                    <a16:rowId xmlns:a16="http://schemas.microsoft.com/office/drawing/2014/main" val="2701659567"/>
                  </a:ext>
                </a:extLst>
              </a:tr>
            </a:tbl>
          </a:graphicData>
        </a:graphic>
      </p:graphicFrame>
    </p:spTree>
    <p:extLst>
      <p:ext uri="{BB962C8B-B14F-4D97-AF65-F5344CB8AC3E}">
        <p14:creationId xmlns:p14="http://schemas.microsoft.com/office/powerpoint/2010/main" val="2913900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FB4F95-EDA3-5236-588E-B2FEEDC0C7A9}"/>
              </a:ext>
            </a:extLst>
          </p:cNvPr>
          <p:cNvSpPr>
            <a:spLocks noGrp="1"/>
          </p:cNvSpPr>
          <p:nvPr>
            <p:ph type="dt" sz="half" idx="10"/>
          </p:nvPr>
        </p:nvSpPr>
        <p:spPr/>
        <p:txBody>
          <a:bodyPr/>
          <a:lstStyle/>
          <a:p>
            <a:fld id="{F33B5BEC-5C3D-4B44-BB13-30431971ABEB}" type="datetime1">
              <a:rPr lang="en-US" smtClean="0"/>
              <a:t>2/13/2024</a:t>
            </a:fld>
            <a:endParaRPr lang="en-US"/>
          </a:p>
        </p:txBody>
      </p:sp>
      <p:sp>
        <p:nvSpPr>
          <p:cNvPr id="3" name="Slide Number Placeholder 2">
            <a:extLst>
              <a:ext uri="{FF2B5EF4-FFF2-40B4-BE49-F238E27FC236}">
                <a16:creationId xmlns:a16="http://schemas.microsoft.com/office/drawing/2014/main" id="{C3671829-AB5F-D5D4-6541-A03CD376AE2A}"/>
              </a:ext>
            </a:extLst>
          </p:cNvPr>
          <p:cNvSpPr>
            <a:spLocks noGrp="1"/>
          </p:cNvSpPr>
          <p:nvPr>
            <p:ph type="sldNum" sz="quarter" idx="12"/>
          </p:nvPr>
        </p:nvSpPr>
        <p:spPr/>
        <p:txBody>
          <a:bodyPr/>
          <a:lstStyle/>
          <a:p>
            <a:fld id="{7FCEFC66-EF33-4FCF-9C6A-A7DA1A74BE28}" type="slidenum">
              <a:rPr lang="en-US" smtClean="0"/>
              <a:t>27</a:t>
            </a:fld>
            <a:endParaRPr lang="en-US"/>
          </a:p>
        </p:txBody>
      </p:sp>
      <p:sp>
        <p:nvSpPr>
          <p:cNvPr id="5" name="TextBox 4">
            <a:extLst>
              <a:ext uri="{FF2B5EF4-FFF2-40B4-BE49-F238E27FC236}">
                <a16:creationId xmlns:a16="http://schemas.microsoft.com/office/drawing/2014/main" id="{06ABC6F7-5FFA-D0A9-6B78-5EB8172D18E3}"/>
              </a:ext>
            </a:extLst>
          </p:cNvPr>
          <p:cNvSpPr txBox="1"/>
          <p:nvPr/>
        </p:nvSpPr>
        <p:spPr>
          <a:xfrm>
            <a:off x="1324628" y="817398"/>
            <a:ext cx="9542742" cy="369332"/>
          </a:xfrm>
          <a:prstGeom prst="rect">
            <a:avLst/>
          </a:prstGeom>
          <a:noFill/>
        </p:spPr>
        <p:txBody>
          <a:bodyPr wrap="square" rtlCol="0">
            <a:spAutoFit/>
          </a:bodyPr>
          <a:lstStyle/>
          <a:p>
            <a:pPr algn="ctr"/>
            <a:r>
              <a:rPr lang="en-US" dirty="0"/>
              <a:t>Transfers</a:t>
            </a:r>
          </a:p>
        </p:txBody>
      </p:sp>
      <p:graphicFrame>
        <p:nvGraphicFramePr>
          <p:cNvPr id="6" name="Table 5">
            <a:extLst>
              <a:ext uri="{FF2B5EF4-FFF2-40B4-BE49-F238E27FC236}">
                <a16:creationId xmlns:a16="http://schemas.microsoft.com/office/drawing/2014/main" id="{923CD37F-3B8A-E211-B852-659C7F5F5BDD}"/>
              </a:ext>
            </a:extLst>
          </p:cNvPr>
          <p:cNvGraphicFramePr>
            <a:graphicFrameLocks noGrp="1"/>
          </p:cNvGraphicFramePr>
          <p:nvPr>
            <p:extLst>
              <p:ext uri="{D42A27DB-BD31-4B8C-83A1-F6EECF244321}">
                <p14:modId xmlns:p14="http://schemas.microsoft.com/office/powerpoint/2010/main" val="2700212040"/>
              </p:ext>
            </p:extLst>
          </p:nvPr>
        </p:nvGraphicFramePr>
        <p:xfrm>
          <a:off x="636211" y="1359981"/>
          <a:ext cx="10919577" cy="4280535"/>
        </p:xfrm>
        <a:graphic>
          <a:graphicData uri="http://schemas.openxmlformats.org/drawingml/2006/table">
            <a:tbl>
              <a:tblPr>
                <a:tableStyleId>{5940675A-B579-460E-94D1-54222C63F5DA}</a:tableStyleId>
              </a:tblPr>
              <a:tblGrid>
                <a:gridCol w="1002180">
                  <a:extLst>
                    <a:ext uri="{9D8B030D-6E8A-4147-A177-3AD203B41FA5}">
                      <a16:colId xmlns:a16="http://schemas.microsoft.com/office/drawing/2014/main" val="2440738592"/>
                    </a:ext>
                  </a:extLst>
                </a:gridCol>
                <a:gridCol w="5198804">
                  <a:extLst>
                    <a:ext uri="{9D8B030D-6E8A-4147-A177-3AD203B41FA5}">
                      <a16:colId xmlns:a16="http://schemas.microsoft.com/office/drawing/2014/main" val="3563846466"/>
                    </a:ext>
                  </a:extLst>
                </a:gridCol>
                <a:gridCol w="4718593">
                  <a:extLst>
                    <a:ext uri="{9D8B030D-6E8A-4147-A177-3AD203B41FA5}">
                      <a16:colId xmlns:a16="http://schemas.microsoft.com/office/drawing/2014/main" val="3712436741"/>
                    </a:ext>
                  </a:extLst>
                </a:gridCol>
              </a:tblGrid>
              <a:tr h="99732">
                <a:tc gridSpan="3">
                  <a:txBody>
                    <a:bodyPr/>
                    <a:lstStyle/>
                    <a:p>
                      <a:pPr algn="ctr" fontAlgn="b"/>
                      <a:r>
                        <a:rPr lang="en-US" sz="1100" b="1" u="none" strike="noStrike" dirty="0">
                          <a:effectLst/>
                          <a:latin typeface="Bookman Old Style" panose="02050604050505020204" pitchFamily="18" charset="0"/>
                        </a:rPr>
                        <a:t>Reason for Ending Enrollment</a:t>
                      </a:r>
                      <a:endParaRPr lang="en-US" sz="1100" b="1" i="0" u="none" strike="noStrike" dirty="0">
                        <a:solidFill>
                          <a:srgbClr val="000000"/>
                        </a:solidFill>
                        <a:effectLst/>
                        <a:latin typeface="Bookman Old Style" panose="02050604050505020204" pitchFamily="18" charset="0"/>
                      </a:endParaRPr>
                    </a:p>
                  </a:txBody>
                  <a:tcPr marL="9525" marR="9525" marT="9525" marB="0" anchor="b">
                    <a:solidFill>
                      <a:srgbClr val="DFDAE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6558228"/>
                  </a:ext>
                </a:extLst>
              </a:tr>
              <a:tr h="190500">
                <a:tc>
                  <a:txBody>
                    <a:bodyPr/>
                    <a:lstStyle/>
                    <a:p>
                      <a:pPr algn="ctr" fontAlgn="b"/>
                      <a:r>
                        <a:rPr lang="en-US" sz="1100" b="1" u="none" strike="noStrike">
                          <a:effectLst/>
                          <a:latin typeface="Bookman Old Style" panose="02050604050505020204" pitchFamily="18" charset="0"/>
                        </a:rPr>
                        <a:t>Code</a:t>
                      </a:r>
                      <a:endParaRPr lang="en-US" sz="1100" b="1" i="0" u="none" strike="noStrike">
                        <a:solidFill>
                          <a:srgbClr val="000000"/>
                        </a:solidFill>
                        <a:effectLst/>
                        <a:latin typeface="Bookman Old Style" panose="02050604050505020204" pitchFamily="18" charset="0"/>
                      </a:endParaRPr>
                    </a:p>
                  </a:txBody>
                  <a:tcPr marL="9525" marR="9525" marT="9525" marB="0" anchor="b">
                    <a:solidFill>
                      <a:srgbClr val="DFDAE4"/>
                    </a:solidFill>
                  </a:tcPr>
                </a:tc>
                <a:tc>
                  <a:txBody>
                    <a:bodyPr/>
                    <a:lstStyle/>
                    <a:p>
                      <a:pPr algn="ctr" fontAlgn="b"/>
                      <a:r>
                        <a:rPr lang="en-US" sz="1100" b="1" u="none" strike="noStrike" dirty="0">
                          <a:effectLst/>
                          <a:latin typeface="Bookman Old Style" panose="02050604050505020204" pitchFamily="18" charset="0"/>
                        </a:rPr>
                        <a:t>Reason</a:t>
                      </a:r>
                      <a:endParaRPr lang="en-US" sz="1100" b="1" i="0" u="none" strike="noStrike" dirty="0">
                        <a:solidFill>
                          <a:srgbClr val="000000"/>
                        </a:solidFill>
                        <a:effectLst/>
                        <a:latin typeface="Bookman Old Style" panose="02050604050505020204" pitchFamily="18" charset="0"/>
                      </a:endParaRPr>
                    </a:p>
                  </a:txBody>
                  <a:tcPr marL="9525" marR="9525" marT="9525" marB="0" anchor="b">
                    <a:solidFill>
                      <a:srgbClr val="DFDAE4"/>
                    </a:solidFill>
                  </a:tcPr>
                </a:tc>
                <a:tc>
                  <a:txBody>
                    <a:bodyPr/>
                    <a:lstStyle/>
                    <a:p>
                      <a:pPr algn="ctr" fontAlgn="b"/>
                      <a:r>
                        <a:rPr lang="en-US" sz="1100" b="1" u="none" strike="noStrike" dirty="0">
                          <a:effectLst/>
                          <a:latin typeface="Bookman Old Style" panose="02050604050505020204" pitchFamily="18" charset="0"/>
                        </a:rPr>
                        <a:t>Description </a:t>
                      </a:r>
                      <a:endParaRPr lang="en-US" sz="1100" b="1" i="0" u="none" strike="noStrike" dirty="0">
                        <a:solidFill>
                          <a:srgbClr val="000000"/>
                        </a:solidFill>
                        <a:effectLst/>
                        <a:latin typeface="Bookman Old Style" panose="02050604050505020204" pitchFamily="18" charset="0"/>
                      </a:endParaRPr>
                    </a:p>
                  </a:txBody>
                  <a:tcPr marL="9525" marR="9525" marT="9525" marB="0" anchor="b">
                    <a:solidFill>
                      <a:srgbClr val="DFDAE4"/>
                    </a:solidFill>
                  </a:tcPr>
                </a:tc>
                <a:extLst>
                  <a:ext uri="{0D108BD9-81ED-4DB2-BD59-A6C34878D82A}">
                    <a16:rowId xmlns:a16="http://schemas.microsoft.com/office/drawing/2014/main" val="2076171925"/>
                  </a:ext>
                </a:extLst>
              </a:tr>
              <a:tr h="329341">
                <a:tc>
                  <a:txBody>
                    <a:bodyPr/>
                    <a:lstStyle/>
                    <a:p>
                      <a:pPr algn="ctr" fontAlgn="b"/>
                      <a:r>
                        <a:rPr lang="en-US" sz="1100" u="none" strike="noStrike" dirty="0">
                          <a:effectLst/>
                          <a:latin typeface="Bookman Old Style" panose="02050604050505020204" pitchFamily="18" charset="0"/>
                        </a:rPr>
                        <a:t>153</a:t>
                      </a:r>
                      <a:endParaRPr lang="en-US" sz="1100" b="0" i="0" u="none" strike="noStrike" dirty="0">
                        <a:solidFill>
                          <a:srgbClr val="000000"/>
                        </a:solidFill>
                        <a:effectLst/>
                        <a:latin typeface="Bookman Old Style" panose="02050604050505020204" pitchFamily="18" charset="0"/>
                      </a:endParaRPr>
                    </a:p>
                  </a:txBody>
                  <a:tcPr marL="9525" marR="9525" marT="9525" marB="0" anchor="ctr">
                    <a:solidFill>
                      <a:schemeClr val="bg1"/>
                    </a:solidFill>
                  </a:tcPr>
                </a:tc>
                <a:tc>
                  <a:txBody>
                    <a:bodyPr/>
                    <a:lstStyle/>
                    <a:p>
                      <a:pPr algn="l" fontAlgn="b"/>
                      <a:r>
                        <a:rPr lang="en-US" sz="1100" u="none" strike="noStrike" dirty="0">
                          <a:effectLst/>
                          <a:latin typeface="Bookman Old Style" panose="02050604050505020204" pitchFamily="18" charset="0"/>
                        </a:rPr>
                        <a:t>Transferred to another school in this district or to an out of district placement</a:t>
                      </a:r>
                      <a:endParaRPr lang="en-US" sz="1100" b="0" i="0" u="none" strike="noStrike" dirty="0">
                        <a:solidFill>
                          <a:srgbClr val="000000"/>
                        </a:solidFill>
                        <a:effectLst/>
                        <a:latin typeface="Bookman Old Style" panose="02050604050505020204" pitchFamily="18" charset="0"/>
                      </a:endParaRPr>
                    </a:p>
                  </a:txBody>
                  <a:tcPr marL="9525" marR="9525" marT="9525" marB="0" anchor="ctr">
                    <a:solidFill>
                      <a:schemeClr val="bg1"/>
                    </a:solidFill>
                  </a:tcPr>
                </a:tc>
                <a:tc>
                  <a:txBody>
                    <a:bodyPr/>
                    <a:lstStyle/>
                    <a:p>
                      <a:r>
                        <a:rPr lang="en-US" sz="1100" b="0" i="0" u="none" strike="noStrike" kern="1200" baseline="0" dirty="0">
                          <a:solidFill>
                            <a:schemeClr val="tx1"/>
                          </a:solidFill>
                          <a:latin typeface="Bookman Old Style" panose="02050604050505020204" pitchFamily="18" charset="0"/>
                          <a:ea typeface="+mn-ea"/>
                          <a:cs typeface="+mn-cs"/>
                        </a:rPr>
                        <a:t>This code is used when a student transfers to a school within the same school district or is placed in an out-of-district setting by the CSE or school or district administrators or agents for any reason. The out-of-district setting could be a BOCES, an approved-private placement, a State-supported school, or another public school district. </a:t>
                      </a:r>
                      <a:endParaRPr lang="en-US" sz="1100" b="0" i="0" u="none" strike="noStrike" dirty="0">
                        <a:solidFill>
                          <a:srgbClr val="000000"/>
                        </a:solidFill>
                        <a:effectLst/>
                        <a:latin typeface="Bookman Old Style" panose="02050604050505020204" pitchFamily="18" charset="0"/>
                      </a:endParaRPr>
                    </a:p>
                  </a:txBody>
                  <a:tcPr marL="9525" marR="9525" marT="9525" marB="0" anchor="ctr">
                    <a:solidFill>
                      <a:schemeClr val="bg1"/>
                    </a:solidFill>
                  </a:tcPr>
                </a:tc>
                <a:extLst>
                  <a:ext uri="{0D108BD9-81ED-4DB2-BD59-A6C34878D82A}">
                    <a16:rowId xmlns:a16="http://schemas.microsoft.com/office/drawing/2014/main" val="1248594637"/>
                  </a:ext>
                </a:extLst>
              </a:tr>
              <a:tr h="190500">
                <a:tc>
                  <a:txBody>
                    <a:bodyPr/>
                    <a:lstStyle/>
                    <a:p>
                      <a:pPr algn="ctr" fontAlgn="b"/>
                      <a:r>
                        <a:rPr lang="en-US" sz="1100" u="none" strike="noStrike" dirty="0">
                          <a:effectLst/>
                          <a:latin typeface="Bookman Old Style" panose="02050604050505020204" pitchFamily="18" charset="0"/>
                        </a:rPr>
                        <a:t>170</a:t>
                      </a:r>
                      <a:endParaRPr lang="en-US" sz="1100" b="0" i="0" u="none" strike="noStrike" dirty="0">
                        <a:solidFill>
                          <a:srgbClr val="000000"/>
                        </a:solidFill>
                        <a:effectLst/>
                        <a:latin typeface="Bookman Old Style" panose="02050604050505020204" pitchFamily="18" charset="0"/>
                      </a:endParaRPr>
                    </a:p>
                  </a:txBody>
                  <a:tcPr marL="9525" marR="9525" marT="9525" marB="0" anchor="ctr">
                    <a:solidFill>
                      <a:schemeClr val="bg1"/>
                    </a:solidFill>
                  </a:tcPr>
                </a:tc>
                <a:tc>
                  <a:txBody>
                    <a:bodyPr/>
                    <a:lstStyle/>
                    <a:p>
                      <a:pPr algn="l" fontAlgn="b"/>
                      <a:r>
                        <a:rPr lang="en-US" sz="1100" u="none" strike="noStrike" dirty="0">
                          <a:effectLst/>
                          <a:latin typeface="Bookman Old Style" panose="02050604050505020204" pitchFamily="18" charset="0"/>
                        </a:rPr>
                        <a:t>Transferred to another NYS public school outside this district with documentation. Note: documentation of transfer is not required for preschool students with disabilities.</a:t>
                      </a:r>
                      <a:endParaRPr lang="en-US" sz="1100" b="0" i="0" u="none" strike="noStrike" dirty="0">
                        <a:solidFill>
                          <a:srgbClr val="000000"/>
                        </a:solidFill>
                        <a:effectLst/>
                        <a:latin typeface="Bookman Old Style" panose="02050604050505020204" pitchFamily="18" charset="0"/>
                      </a:endParaRPr>
                    </a:p>
                  </a:txBody>
                  <a:tcPr marL="9525" marR="9525" marT="9525" marB="0" anchor="ctr">
                    <a:solidFill>
                      <a:schemeClr val="bg1"/>
                    </a:solidFill>
                  </a:tcPr>
                </a:tc>
                <a:tc>
                  <a:txBody>
                    <a:bodyPr/>
                    <a:lstStyle/>
                    <a:p>
                      <a:r>
                        <a:rPr lang="en-US" sz="1100" b="0" i="0" u="none" strike="noStrike" kern="1200" baseline="0" dirty="0">
                          <a:solidFill>
                            <a:schemeClr val="tx1"/>
                          </a:solidFill>
                          <a:latin typeface="Bookman Old Style" panose="02050604050505020204" pitchFamily="18" charset="0"/>
                          <a:ea typeface="+mn-ea"/>
                          <a:cs typeface="+mn-cs"/>
                        </a:rPr>
                        <a:t>This code is used when a student, parent(s), or guardian(s) initiates a transfer to </a:t>
                      </a:r>
                      <a:r>
                        <a:rPr lang="en-US" sz="1100" b="1" i="0" u="none" strike="noStrike" kern="1200" baseline="0" dirty="0">
                          <a:solidFill>
                            <a:schemeClr val="tx1"/>
                          </a:solidFill>
                          <a:latin typeface="Bookman Old Style" panose="02050604050505020204" pitchFamily="18" charset="0"/>
                          <a:ea typeface="+mn-ea"/>
                          <a:cs typeface="+mn-cs"/>
                        </a:rPr>
                        <a:t>another public school outside the district or to a </a:t>
                      </a:r>
                      <a:r>
                        <a:rPr lang="en-US" sz="1100" b="1" i="0" u="none" strike="noStrike" kern="1200" baseline="0" dirty="0">
                          <a:solidFill>
                            <a:schemeClr val="tx1"/>
                          </a:solidFill>
                          <a:highlight>
                            <a:srgbClr val="FFFF00"/>
                          </a:highlight>
                          <a:latin typeface="Bookman Old Style" panose="02050604050505020204" pitchFamily="18" charset="0"/>
                          <a:ea typeface="+mn-ea"/>
                          <a:cs typeface="+mn-cs"/>
                        </a:rPr>
                        <a:t>charter school</a:t>
                      </a:r>
                      <a:r>
                        <a:rPr lang="en-US" sz="1100" b="1" i="0" u="none" strike="noStrike" kern="1200" baseline="0" dirty="0">
                          <a:solidFill>
                            <a:schemeClr val="tx1"/>
                          </a:solidFill>
                          <a:latin typeface="Bookman Old Style" panose="02050604050505020204" pitchFamily="18" charset="0"/>
                          <a:ea typeface="+mn-ea"/>
                          <a:cs typeface="+mn-cs"/>
                        </a:rPr>
                        <a:t>. </a:t>
                      </a:r>
                      <a:endParaRPr lang="en-US" sz="1100" b="0" i="0" u="none" strike="noStrike" dirty="0">
                        <a:solidFill>
                          <a:srgbClr val="000000"/>
                        </a:solidFill>
                        <a:effectLst/>
                        <a:latin typeface="Bookman Old Style" panose="02050604050505020204" pitchFamily="18" charset="0"/>
                      </a:endParaRPr>
                    </a:p>
                  </a:txBody>
                  <a:tcPr marL="9525" marR="9525" marT="9525" marB="0" anchor="ctr">
                    <a:solidFill>
                      <a:schemeClr val="bg1"/>
                    </a:solidFill>
                  </a:tcPr>
                </a:tc>
                <a:extLst>
                  <a:ext uri="{0D108BD9-81ED-4DB2-BD59-A6C34878D82A}">
                    <a16:rowId xmlns:a16="http://schemas.microsoft.com/office/drawing/2014/main" val="4258688616"/>
                  </a:ext>
                </a:extLst>
              </a:tr>
              <a:tr h="190500">
                <a:tc>
                  <a:txBody>
                    <a:bodyPr/>
                    <a:lstStyle/>
                    <a:p>
                      <a:pPr algn="ctr" fontAlgn="b"/>
                      <a:r>
                        <a:rPr lang="en-US" sz="1100" u="none" strike="noStrike">
                          <a:effectLst/>
                          <a:latin typeface="Bookman Old Style" panose="02050604050505020204" pitchFamily="18" charset="0"/>
                        </a:rPr>
                        <a:t>204</a:t>
                      </a:r>
                      <a:endParaRPr lang="en-US" sz="1100" b="0" i="0" u="none" strike="noStrike" dirty="0">
                        <a:solidFill>
                          <a:srgbClr val="000000"/>
                        </a:solidFill>
                        <a:effectLst/>
                        <a:latin typeface="Bookman Old Style" panose="02050604050505020204" pitchFamily="18" charset="0"/>
                      </a:endParaRPr>
                    </a:p>
                  </a:txBody>
                  <a:tcPr marL="9525" marR="9525" marT="9525" marB="0" anchor="ctr">
                    <a:solidFill>
                      <a:schemeClr val="bg1"/>
                    </a:solidFill>
                  </a:tcPr>
                </a:tc>
                <a:tc>
                  <a:txBody>
                    <a:bodyPr/>
                    <a:lstStyle/>
                    <a:p>
                      <a:pPr algn="l" fontAlgn="b"/>
                      <a:r>
                        <a:rPr lang="en-US" sz="1100" u="none" strike="noStrike" dirty="0">
                          <a:effectLst/>
                          <a:latin typeface="Bookman Old Style" panose="02050604050505020204" pitchFamily="18" charset="0"/>
                        </a:rPr>
                        <a:t>Transferred to a NYS religious and independent (nonpublic) school with documentation</a:t>
                      </a:r>
                      <a:endParaRPr lang="en-US" sz="1100" b="0" i="0" u="none" strike="noStrike" dirty="0">
                        <a:solidFill>
                          <a:srgbClr val="000000"/>
                        </a:solidFill>
                        <a:effectLst/>
                        <a:latin typeface="Bookman Old Style" panose="02050604050505020204" pitchFamily="18" charset="0"/>
                      </a:endParaRPr>
                    </a:p>
                  </a:txBody>
                  <a:tcPr marL="9525" marR="9525" marT="9525" marB="0" anchor="ctr">
                    <a:solidFill>
                      <a:schemeClr val="bg1"/>
                    </a:solidFill>
                  </a:tcPr>
                </a:tc>
                <a:tc>
                  <a:txBody>
                    <a:bodyPr/>
                    <a:lstStyle/>
                    <a:p>
                      <a:r>
                        <a:rPr lang="en-US" sz="1100" b="0" i="0" u="none" strike="noStrike" kern="1200" baseline="0" dirty="0">
                          <a:solidFill>
                            <a:schemeClr val="tx1"/>
                          </a:solidFill>
                          <a:latin typeface="Bookman Old Style" panose="02050604050505020204" pitchFamily="18" charset="0"/>
                          <a:ea typeface="+mn-ea"/>
                          <a:cs typeface="+mn-cs"/>
                        </a:rPr>
                        <a:t>This code is used when a student, parent(s), or guardian(s) initiates a transfer to a </a:t>
                      </a:r>
                      <a:r>
                        <a:rPr lang="en-US" sz="1100" b="1" i="0" u="none" strike="noStrike" kern="1200" baseline="0" dirty="0">
                          <a:solidFill>
                            <a:schemeClr val="tx1"/>
                          </a:solidFill>
                          <a:latin typeface="Bookman Old Style" panose="02050604050505020204" pitchFamily="18" charset="0"/>
                          <a:ea typeface="+mn-ea"/>
                          <a:cs typeface="+mn-cs"/>
                        </a:rPr>
                        <a:t>religious or independent (nonpublic) school</a:t>
                      </a:r>
                      <a:r>
                        <a:rPr lang="en-US" sz="1100" b="0" i="0" u="none" strike="noStrike" kern="1200" baseline="0" dirty="0">
                          <a:solidFill>
                            <a:schemeClr val="tx1"/>
                          </a:solidFill>
                          <a:latin typeface="Bookman Old Style" panose="02050604050505020204" pitchFamily="18" charset="0"/>
                          <a:ea typeface="+mn-ea"/>
                          <a:cs typeface="+mn-cs"/>
                        </a:rPr>
                        <a:t>. </a:t>
                      </a:r>
                    </a:p>
                  </a:txBody>
                  <a:tcPr marL="9525" marR="9525" marT="9525" marB="0" anchor="ctr">
                    <a:solidFill>
                      <a:schemeClr val="bg1"/>
                    </a:solidFill>
                  </a:tcPr>
                </a:tc>
                <a:extLst>
                  <a:ext uri="{0D108BD9-81ED-4DB2-BD59-A6C34878D82A}">
                    <a16:rowId xmlns:a16="http://schemas.microsoft.com/office/drawing/2014/main" val="3271601089"/>
                  </a:ext>
                </a:extLst>
              </a:tr>
              <a:tr h="190500">
                <a:tc>
                  <a:txBody>
                    <a:bodyPr/>
                    <a:lstStyle/>
                    <a:p>
                      <a:pPr algn="ctr" fontAlgn="b"/>
                      <a:r>
                        <a:rPr lang="en-US" sz="1100" u="none" strike="noStrike" dirty="0">
                          <a:effectLst/>
                          <a:latin typeface="Bookman Old Style" panose="02050604050505020204" pitchFamily="18" charset="0"/>
                        </a:rPr>
                        <a:t>221</a:t>
                      </a:r>
                      <a:endParaRPr lang="en-US" sz="1100" b="0" i="0" u="none" strike="noStrike" dirty="0">
                        <a:solidFill>
                          <a:srgbClr val="000000"/>
                        </a:solidFill>
                        <a:effectLst/>
                        <a:latin typeface="Bookman Old Style" panose="02050604050505020204" pitchFamily="18" charset="0"/>
                      </a:endParaRPr>
                    </a:p>
                  </a:txBody>
                  <a:tcPr marL="9525" marR="9525" marT="9525" marB="0" anchor="ctr">
                    <a:solidFill>
                      <a:schemeClr val="bg1"/>
                    </a:solidFill>
                  </a:tcPr>
                </a:tc>
                <a:tc>
                  <a:txBody>
                    <a:bodyPr/>
                    <a:lstStyle/>
                    <a:p>
                      <a:pPr algn="l" fontAlgn="b"/>
                      <a:r>
                        <a:rPr lang="en-US" sz="1100" u="none" strike="noStrike" dirty="0">
                          <a:effectLst/>
                          <a:latin typeface="Bookman Old Style" panose="02050604050505020204" pitchFamily="18" charset="0"/>
                        </a:rPr>
                        <a:t>Transferred to a school outside NYS with documentation. Note: documentation of transfer is not required for preschool students with disabilities.</a:t>
                      </a:r>
                      <a:endParaRPr lang="en-US" sz="1100" b="0" i="0" u="none" strike="noStrike" dirty="0">
                        <a:solidFill>
                          <a:srgbClr val="000000"/>
                        </a:solidFill>
                        <a:effectLst/>
                        <a:latin typeface="Bookman Old Style" panose="02050604050505020204" pitchFamily="18" charset="0"/>
                      </a:endParaRPr>
                    </a:p>
                  </a:txBody>
                  <a:tcPr marL="9525" marR="9525" marT="9525" marB="0" anchor="ctr">
                    <a:solidFill>
                      <a:schemeClr val="bg1"/>
                    </a:solidFill>
                  </a:tcPr>
                </a:tc>
                <a:tc>
                  <a:txBody>
                    <a:bodyPr/>
                    <a:lstStyle/>
                    <a:p>
                      <a:r>
                        <a:rPr lang="en-US" sz="1100" b="0" i="0" u="none" strike="noStrike" kern="1200" baseline="0" dirty="0">
                          <a:solidFill>
                            <a:schemeClr val="tx1"/>
                          </a:solidFill>
                          <a:latin typeface="Bookman Old Style" panose="02050604050505020204" pitchFamily="18" charset="0"/>
                          <a:ea typeface="+mn-ea"/>
                          <a:cs typeface="+mn-cs"/>
                        </a:rPr>
                        <a:t>This code is used when a student, parent(s), or guardian(s) initiates a transfer to a school outside New York State, including to the District of Columbia or Puerto Rico. </a:t>
                      </a:r>
                      <a:endParaRPr lang="en-US" sz="1100" b="0" i="0" u="none" strike="noStrike" dirty="0">
                        <a:solidFill>
                          <a:srgbClr val="000000"/>
                        </a:solidFill>
                        <a:effectLst/>
                        <a:latin typeface="Bookman Old Style" panose="02050604050505020204" pitchFamily="18" charset="0"/>
                      </a:endParaRPr>
                    </a:p>
                  </a:txBody>
                  <a:tcPr marL="9525" marR="9525" marT="9525" marB="0" anchor="ctr">
                    <a:solidFill>
                      <a:schemeClr val="bg1"/>
                    </a:solidFill>
                  </a:tcPr>
                </a:tc>
                <a:extLst>
                  <a:ext uri="{0D108BD9-81ED-4DB2-BD59-A6C34878D82A}">
                    <a16:rowId xmlns:a16="http://schemas.microsoft.com/office/drawing/2014/main" val="2701659567"/>
                  </a:ext>
                </a:extLst>
              </a:tr>
              <a:tr h="190500">
                <a:tc>
                  <a:txBody>
                    <a:bodyPr/>
                    <a:lstStyle/>
                    <a:p>
                      <a:pPr algn="ctr" fontAlgn="b"/>
                      <a:r>
                        <a:rPr lang="en-US" sz="1100" b="0" i="0" u="none" strike="noStrike" dirty="0">
                          <a:solidFill>
                            <a:srgbClr val="000000"/>
                          </a:solidFill>
                          <a:effectLst/>
                          <a:latin typeface="Bookman Old Style" panose="02050604050505020204" pitchFamily="18" charset="0"/>
                        </a:rPr>
                        <a:t>238</a:t>
                      </a:r>
                    </a:p>
                  </a:txBody>
                  <a:tcPr marL="9525" marR="9525" marT="9525" marB="0" anchor="ctr">
                    <a:solidFill>
                      <a:schemeClr val="bg1"/>
                    </a:solidFill>
                  </a:tcPr>
                </a:tc>
                <a:tc>
                  <a:txBody>
                    <a:bodyPr/>
                    <a:lstStyle/>
                    <a:p>
                      <a:pPr algn="l" fontAlgn="b"/>
                      <a:r>
                        <a:rPr lang="en-US" sz="1100" b="0" i="0" u="none" strike="noStrike" dirty="0">
                          <a:solidFill>
                            <a:srgbClr val="000000"/>
                          </a:solidFill>
                          <a:effectLst/>
                          <a:latin typeface="Bookman Old Style" panose="02050604050505020204" pitchFamily="18" charset="0"/>
                        </a:rPr>
                        <a:t>Transferred to homebound instruction provided by this district</a:t>
                      </a:r>
                    </a:p>
                  </a:txBody>
                  <a:tcPr marL="9525" marR="9525" marT="9525" marB="0" anchor="ctr">
                    <a:solidFill>
                      <a:schemeClr val="bg1"/>
                    </a:solidFill>
                  </a:tcPr>
                </a:tc>
                <a:tc>
                  <a:txBody>
                    <a:bodyPr/>
                    <a:lstStyle/>
                    <a:p>
                      <a:r>
                        <a:rPr lang="en-US" sz="1100" b="0" i="0" u="none" strike="noStrike" kern="1200" baseline="0" dirty="0">
                          <a:solidFill>
                            <a:schemeClr val="tx1"/>
                          </a:solidFill>
                          <a:latin typeface="Bookman Old Style" panose="02050604050505020204" pitchFamily="18" charset="0"/>
                          <a:ea typeface="+mn-ea"/>
                          <a:cs typeface="+mn-cs"/>
                        </a:rPr>
                        <a:t>This code is used when a district transfers a student to long-term homebound instruction (the student is unable to attend school for the remainder of the school year) and the student is no longer included on the register of a district school. </a:t>
                      </a:r>
                      <a:endParaRPr lang="en-US" sz="1100" b="0" i="0" u="none" strike="noStrike" dirty="0">
                        <a:solidFill>
                          <a:srgbClr val="000000"/>
                        </a:solidFill>
                        <a:effectLst/>
                        <a:latin typeface="Bookman Old Style" panose="02050604050505020204" pitchFamily="18" charset="0"/>
                      </a:endParaRPr>
                    </a:p>
                  </a:txBody>
                  <a:tcPr marL="9525" marR="9525" marT="9525" marB="0" anchor="ctr">
                    <a:solidFill>
                      <a:schemeClr val="bg1"/>
                    </a:solidFill>
                  </a:tcPr>
                </a:tc>
                <a:extLst>
                  <a:ext uri="{0D108BD9-81ED-4DB2-BD59-A6C34878D82A}">
                    <a16:rowId xmlns:a16="http://schemas.microsoft.com/office/drawing/2014/main" val="3185629128"/>
                  </a:ext>
                </a:extLst>
              </a:tr>
              <a:tr h="190500">
                <a:tc>
                  <a:txBody>
                    <a:bodyPr/>
                    <a:lstStyle/>
                    <a:p>
                      <a:pPr algn="ctr" fontAlgn="b"/>
                      <a:r>
                        <a:rPr lang="en-US" sz="1100" b="0" i="0" u="none" strike="noStrike" dirty="0">
                          <a:solidFill>
                            <a:srgbClr val="000000"/>
                          </a:solidFill>
                          <a:effectLst/>
                          <a:latin typeface="Bookman Old Style" panose="02050604050505020204" pitchFamily="18" charset="0"/>
                        </a:rPr>
                        <a:t>255</a:t>
                      </a:r>
                    </a:p>
                  </a:txBody>
                  <a:tcPr marL="9525" marR="9525" marT="9525" marB="0" anchor="ctr">
                    <a:solidFill>
                      <a:schemeClr val="bg1"/>
                    </a:solidFill>
                  </a:tcPr>
                </a:tc>
                <a:tc>
                  <a:txBody>
                    <a:bodyPr/>
                    <a:lstStyle/>
                    <a:p>
                      <a:pPr algn="l" fontAlgn="b"/>
                      <a:r>
                        <a:rPr lang="en-US" sz="1100" b="0" i="0" u="none" strike="noStrike" dirty="0">
                          <a:solidFill>
                            <a:srgbClr val="000000"/>
                          </a:solidFill>
                          <a:effectLst/>
                          <a:latin typeface="Bookman Old Style" panose="02050604050505020204" pitchFamily="18" charset="0"/>
                        </a:rPr>
                        <a:t>Transferred to home schooling by parent or guardian</a:t>
                      </a:r>
                    </a:p>
                  </a:txBody>
                  <a:tcPr marL="9525" marR="9525" marT="9525" marB="0" anchor="ctr">
                    <a:solidFill>
                      <a:schemeClr val="bg1"/>
                    </a:solidFill>
                  </a:tcPr>
                </a:tc>
                <a:tc>
                  <a:txBody>
                    <a:bodyPr/>
                    <a:lstStyle/>
                    <a:p>
                      <a:pPr algn="l" fontAlgn="b"/>
                      <a:r>
                        <a:rPr lang="en-US" sz="1100" b="0" i="0" u="none" strike="noStrike" kern="1200" baseline="0" dirty="0">
                          <a:solidFill>
                            <a:schemeClr val="tx1"/>
                          </a:solidFill>
                          <a:latin typeface="Bookman Old Style" panose="02050604050505020204" pitchFamily="18" charset="0"/>
                          <a:ea typeface="+mn-ea"/>
                          <a:cs typeface="+mn-cs"/>
                        </a:rPr>
                        <a:t>This code is used when the student is transferred to instruction being provided by parents or guardians or by instructors employed by parents or guardians. </a:t>
                      </a:r>
                      <a:r>
                        <a:rPr lang="en-US" sz="1100" b="1" i="0" u="none" strike="noStrike" kern="1200" baseline="0" dirty="0">
                          <a:solidFill>
                            <a:schemeClr val="tx1"/>
                          </a:solidFill>
                          <a:highlight>
                            <a:srgbClr val="FFFF00"/>
                          </a:highlight>
                          <a:latin typeface="Bookman Old Style" panose="02050604050505020204" pitchFamily="18" charset="0"/>
                          <a:ea typeface="+mn-ea"/>
                          <a:cs typeface="+mn-cs"/>
                        </a:rPr>
                        <a:t>This code can also be used when a student who is being home schooled transfers to home schooling in another district or state. </a:t>
                      </a:r>
                      <a:endParaRPr lang="en-US" sz="1100" b="1" i="0" u="none" strike="noStrike" dirty="0">
                        <a:solidFill>
                          <a:srgbClr val="000000"/>
                        </a:solidFill>
                        <a:effectLst/>
                        <a:highlight>
                          <a:srgbClr val="FFFF00"/>
                        </a:highlight>
                        <a:latin typeface="Bookman Old Style" panose="02050604050505020204" pitchFamily="18" charset="0"/>
                      </a:endParaRPr>
                    </a:p>
                  </a:txBody>
                  <a:tcPr marL="9525" marR="9525" marT="9525" marB="0" anchor="ctr">
                    <a:solidFill>
                      <a:schemeClr val="bg1"/>
                    </a:solidFill>
                  </a:tcPr>
                </a:tc>
                <a:extLst>
                  <a:ext uri="{0D108BD9-81ED-4DB2-BD59-A6C34878D82A}">
                    <a16:rowId xmlns:a16="http://schemas.microsoft.com/office/drawing/2014/main" val="955025118"/>
                  </a:ext>
                </a:extLst>
              </a:tr>
            </a:tbl>
          </a:graphicData>
        </a:graphic>
      </p:graphicFrame>
    </p:spTree>
    <p:extLst>
      <p:ext uri="{BB962C8B-B14F-4D97-AF65-F5344CB8AC3E}">
        <p14:creationId xmlns:p14="http://schemas.microsoft.com/office/powerpoint/2010/main" val="3007065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FB4F95-EDA3-5236-588E-B2FEEDC0C7A9}"/>
              </a:ext>
            </a:extLst>
          </p:cNvPr>
          <p:cNvSpPr>
            <a:spLocks noGrp="1"/>
          </p:cNvSpPr>
          <p:nvPr>
            <p:ph type="dt" sz="half" idx="10"/>
          </p:nvPr>
        </p:nvSpPr>
        <p:spPr/>
        <p:txBody>
          <a:bodyPr/>
          <a:lstStyle/>
          <a:p>
            <a:fld id="{F33B5BEC-5C3D-4B44-BB13-30431971ABEB}" type="datetime1">
              <a:rPr lang="en-US" smtClean="0"/>
              <a:t>2/13/2024</a:t>
            </a:fld>
            <a:endParaRPr lang="en-US"/>
          </a:p>
        </p:txBody>
      </p:sp>
      <p:sp>
        <p:nvSpPr>
          <p:cNvPr id="3" name="Slide Number Placeholder 2">
            <a:extLst>
              <a:ext uri="{FF2B5EF4-FFF2-40B4-BE49-F238E27FC236}">
                <a16:creationId xmlns:a16="http://schemas.microsoft.com/office/drawing/2014/main" id="{C3671829-AB5F-D5D4-6541-A03CD376AE2A}"/>
              </a:ext>
            </a:extLst>
          </p:cNvPr>
          <p:cNvSpPr>
            <a:spLocks noGrp="1"/>
          </p:cNvSpPr>
          <p:nvPr>
            <p:ph type="sldNum" sz="quarter" idx="12"/>
          </p:nvPr>
        </p:nvSpPr>
        <p:spPr/>
        <p:txBody>
          <a:bodyPr/>
          <a:lstStyle/>
          <a:p>
            <a:fld id="{7FCEFC66-EF33-4FCF-9C6A-A7DA1A74BE28}" type="slidenum">
              <a:rPr lang="en-US" smtClean="0"/>
              <a:t>28</a:t>
            </a:fld>
            <a:endParaRPr lang="en-US"/>
          </a:p>
        </p:txBody>
      </p:sp>
      <p:sp>
        <p:nvSpPr>
          <p:cNvPr id="5" name="TextBox 4">
            <a:extLst>
              <a:ext uri="{FF2B5EF4-FFF2-40B4-BE49-F238E27FC236}">
                <a16:creationId xmlns:a16="http://schemas.microsoft.com/office/drawing/2014/main" id="{06ABC6F7-5FFA-D0A9-6B78-5EB8172D18E3}"/>
              </a:ext>
            </a:extLst>
          </p:cNvPr>
          <p:cNvSpPr txBox="1"/>
          <p:nvPr/>
        </p:nvSpPr>
        <p:spPr>
          <a:xfrm>
            <a:off x="1324629" y="620619"/>
            <a:ext cx="9542742" cy="369332"/>
          </a:xfrm>
          <a:prstGeom prst="rect">
            <a:avLst/>
          </a:prstGeom>
          <a:noFill/>
        </p:spPr>
        <p:txBody>
          <a:bodyPr wrap="square" rtlCol="0">
            <a:spAutoFit/>
          </a:bodyPr>
          <a:lstStyle/>
          <a:p>
            <a:pPr algn="ctr"/>
            <a:r>
              <a:rPr lang="en-US" dirty="0"/>
              <a:t>Other Circumstances</a:t>
            </a:r>
          </a:p>
        </p:txBody>
      </p:sp>
      <p:graphicFrame>
        <p:nvGraphicFramePr>
          <p:cNvPr id="6" name="Table 5">
            <a:extLst>
              <a:ext uri="{FF2B5EF4-FFF2-40B4-BE49-F238E27FC236}">
                <a16:creationId xmlns:a16="http://schemas.microsoft.com/office/drawing/2014/main" id="{923CD37F-3B8A-E211-B852-659C7F5F5BDD}"/>
              </a:ext>
            </a:extLst>
          </p:cNvPr>
          <p:cNvGraphicFramePr>
            <a:graphicFrameLocks noGrp="1"/>
          </p:cNvGraphicFramePr>
          <p:nvPr>
            <p:extLst>
              <p:ext uri="{D42A27DB-BD31-4B8C-83A1-F6EECF244321}">
                <p14:modId xmlns:p14="http://schemas.microsoft.com/office/powerpoint/2010/main" val="3960703049"/>
              </p:ext>
            </p:extLst>
          </p:nvPr>
        </p:nvGraphicFramePr>
        <p:xfrm>
          <a:off x="259977" y="1293495"/>
          <a:ext cx="11672046" cy="4271010"/>
        </p:xfrm>
        <a:graphic>
          <a:graphicData uri="http://schemas.openxmlformats.org/drawingml/2006/table">
            <a:tbl>
              <a:tblPr>
                <a:tableStyleId>{5940675A-B579-460E-94D1-54222C63F5DA}</a:tableStyleId>
              </a:tblPr>
              <a:tblGrid>
                <a:gridCol w="457200">
                  <a:extLst>
                    <a:ext uri="{9D8B030D-6E8A-4147-A177-3AD203B41FA5}">
                      <a16:colId xmlns:a16="http://schemas.microsoft.com/office/drawing/2014/main" val="2440738592"/>
                    </a:ext>
                  </a:extLst>
                </a:gridCol>
                <a:gridCol w="5807847">
                  <a:extLst>
                    <a:ext uri="{9D8B030D-6E8A-4147-A177-3AD203B41FA5}">
                      <a16:colId xmlns:a16="http://schemas.microsoft.com/office/drawing/2014/main" val="3563846466"/>
                    </a:ext>
                  </a:extLst>
                </a:gridCol>
                <a:gridCol w="5406999">
                  <a:extLst>
                    <a:ext uri="{9D8B030D-6E8A-4147-A177-3AD203B41FA5}">
                      <a16:colId xmlns:a16="http://schemas.microsoft.com/office/drawing/2014/main" val="3712436741"/>
                    </a:ext>
                  </a:extLst>
                </a:gridCol>
              </a:tblGrid>
              <a:tr h="99732">
                <a:tc gridSpan="3">
                  <a:txBody>
                    <a:bodyPr/>
                    <a:lstStyle/>
                    <a:p>
                      <a:pPr algn="ctr" fontAlgn="b"/>
                      <a:r>
                        <a:rPr lang="en-US" sz="1100" b="1" u="none" strike="noStrike" dirty="0">
                          <a:effectLst/>
                          <a:latin typeface="Bookman Old Style" panose="02050604050505020204" pitchFamily="18" charset="0"/>
                        </a:rPr>
                        <a:t>Reason for Ending Enrollment</a:t>
                      </a:r>
                      <a:endParaRPr lang="en-US" sz="1100" b="1" i="0" u="none" strike="noStrike" dirty="0">
                        <a:solidFill>
                          <a:srgbClr val="000000"/>
                        </a:solidFill>
                        <a:effectLst/>
                        <a:latin typeface="Bookman Old Style" panose="02050604050505020204" pitchFamily="18" charset="0"/>
                      </a:endParaRPr>
                    </a:p>
                  </a:txBody>
                  <a:tcPr marL="9525" marR="9525" marT="9525" marB="0" anchor="b">
                    <a:solidFill>
                      <a:srgbClr val="DFDAE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6558228"/>
                  </a:ext>
                </a:extLst>
              </a:tr>
              <a:tr h="190500">
                <a:tc>
                  <a:txBody>
                    <a:bodyPr/>
                    <a:lstStyle/>
                    <a:p>
                      <a:pPr algn="ctr" fontAlgn="b"/>
                      <a:r>
                        <a:rPr lang="en-US" sz="1100" b="1" u="none" strike="noStrike">
                          <a:effectLst/>
                          <a:latin typeface="Bookman Old Style" panose="02050604050505020204" pitchFamily="18" charset="0"/>
                        </a:rPr>
                        <a:t>Code</a:t>
                      </a:r>
                      <a:endParaRPr lang="en-US" sz="1100" b="1" i="0" u="none" strike="noStrike">
                        <a:solidFill>
                          <a:srgbClr val="000000"/>
                        </a:solidFill>
                        <a:effectLst/>
                        <a:latin typeface="Bookman Old Style" panose="02050604050505020204" pitchFamily="18" charset="0"/>
                      </a:endParaRPr>
                    </a:p>
                  </a:txBody>
                  <a:tcPr marL="9525" marR="9525" marT="9525" marB="0" anchor="b">
                    <a:solidFill>
                      <a:srgbClr val="DFDAE4"/>
                    </a:solidFill>
                  </a:tcPr>
                </a:tc>
                <a:tc>
                  <a:txBody>
                    <a:bodyPr/>
                    <a:lstStyle/>
                    <a:p>
                      <a:pPr algn="ctr" fontAlgn="b"/>
                      <a:r>
                        <a:rPr lang="en-US" sz="1100" b="1" u="none" strike="noStrike" dirty="0">
                          <a:effectLst/>
                          <a:latin typeface="Bookman Old Style" panose="02050604050505020204" pitchFamily="18" charset="0"/>
                        </a:rPr>
                        <a:t>Reason</a:t>
                      </a:r>
                      <a:endParaRPr lang="en-US" sz="1100" b="1" i="0" u="none" strike="noStrike" dirty="0">
                        <a:solidFill>
                          <a:srgbClr val="000000"/>
                        </a:solidFill>
                        <a:effectLst/>
                        <a:latin typeface="Bookman Old Style" panose="02050604050505020204" pitchFamily="18" charset="0"/>
                      </a:endParaRPr>
                    </a:p>
                  </a:txBody>
                  <a:tcPr marL="9525" marR="9525" marT="9525" marB="0" anchor="b">
                    <a:solidFill>
                      <a:srgbClr val="DFDAE4"/>
                    </a:solidFill>
                  </a:tcPr>
                </a:tc>
                <a:tc>
                  <a:txBody>
                    <a:bodyPr/>
                    <a:lstStyle/>
                    <a:p>
                      <a:pPr algn="ctr" fontAlgn="b"/>
                      <a:r>
                        <a:rPr lang="en-US" sz="1100" b="1" u="none" strike="noStrike" dirty="0">
                          <a:effectLst/>
                          <a:latin typeface="Bookman Old Style" panose="02050604050505020204" pitchFamily="18" charset="0"/>
                        </a:rPr>
                        <a:t>Description </a:t>
                      </a:r>
                      <a:endParaRPr lang="en-US" sz="1100" b="1" i="0" u="none" strike="noStrike" dirty="0">
                        <a:solidFill>
                          <a:srgbClr val="000000"/>
                        </a:solidFill>
                        <a:effectLst/>
                        <a:latin typeface="Bookman Old Style" panose="02050604050505020204" pitchFamily="18" charset="0"/>
                      </a:endParaRPr>
                    </a:p>
                  </a:txBody>
                  <a:tcPr marL="9525" marR="9525" marT="9525" marB="0" anchor="b">
                    <a:solidFill>
                      <a:srgbClr val="DFDAE4"/>
                    </a:solidFill>
                  </a:tcPr>
                </a:tc>
                <a:extLst>
                  <a:ext uri="{0D108BD9-81ED-4DB2-BD59-A6C34878D82A}">
                    <a16:rowId xmlns:a16="http://schemas.microsoft.com/office/drawing/2014/main" val="2076171925"/>
                  </a:ext>
                </a:extLst>
              </a:tr>
              <a:tr h="329341">
                <a:tc>
                  <a:txBody>
                    <a:bodyPr/>
                    <a:lstStyle/>
                    <a:p>
                      <a:pPr algn="ctr" fontAlgn="b"/>
                      <a:r>
                        <a:rPr lang="en-US" sz="1100" u="none" strike="noStrike" dirty="0">
                          <a:effectLst/>
                          <a:latin typeface="Bookman Old Style" panose="02050604050505020204" pitchFamily="18" charset="0"/>
                        </a:rPr>
                        <a:t>140</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r>
                        <a:rPr lang="en-US" sz="1100" b="0" i="0" u="none" strike="noStrike" kern="1200" baseline="0" dirty="0">
                          <a:solidFill>
                            <a:schemeClr val="tx1"/>
                          </a:solidFill>
                          <a:latin typeface="Bookman Old Style" panose="02050604050505020204" pitchFamily="18" charset="0"/>
                          <a:ea typeface="+mn-ea"/>
                          <a:cs typeface="+mn-cs"/>
                        </a:rPr>
                        <a:t>Special education eligibility status determined or determination process stopped for any reason 	</a:t>
                      </a:r>
                    </a:p>
                  </a:txBody>
                  <a:tcPr marL="9525" marR="9525" marT="9525" marB="0" anchor="ctr"/>
                </a:tc>
                <a:tc>
                  <a:txBody>
                    <a:bodyPr/>
                    <a:lstStyle/>
                    <a:p>
                      <a:r>
                        <a:rPr lang="en-US" sz="1100" b="0" i="0" u="none" strike="noStrike" kern="1200" baseline="0" dirty="0">
                          <a:solidFill>
                            <a:schemeClr val="tx1"/>
                          </a:solidFill>
                          <a:latin typeface="Bookman Old Style" panose="02050604050505020204" pitchFamily="18" charset="0"/>
                          <a:ea typeface="+mn-ea"/>
                          <a:cs typeface="+mn-cs"/>
                        </a:rPr>
                        <a:t>This code is used when a preschool-age child had been referred for a CPSE or CSE for determination of eligibility for special education and a decision has been made or the determination process has ended for any reason, including if the child leaves the school district or enrolls in a PreK or UPK program before a determination is made. This code should also be used in situations when the referral or consent to evaluate the student has been withdrawn prior to final determination. </a:t>
                      </a:r>
                    </a:p>
                  </a:txBody>
                  <a:tcPr marL="9525" marR="9525" marT="9525" marB="0" anchor="ctr"/>
                </a:tc>
                <a:extLst>
                  <a:ext uri="{0D108BD9-81ED-4DB2-BD59-A6C34878D82A}">
                    <a16:rowId xmlns:a16="http://schemas.microsoft.com/office/drawing/2014/main" val="1248594637"/>
                  </a:ext>
                </a:extLst>
              </a:tr>
              <a:tr h="190500">
                <a:tc>
                  <a:txBody>
                    <a:bodyPr/>
                    <a:lstStyle/>
                    <a:p>
                      <a:pPr algn="ctr" fontAlgn="b"/>
                      <a:r>
                        <a:rPr lang="en-US" sz="1100" u="none" strike="noStrike" dirty="0">
                          <a:effectLst/>
                          <a:latin typeface="Bookman Old Style" panose="02050604050505020204" pitchFamily="18" charset="0"/>
                        </a:rPr>
                        <a:t>323</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Bookman Old Style" panose="02050604050505020204" pitchFamily="18" charset="0"/>
                          <a:ea typeface="+mn-ea"/>
                          <a:cs typeface="+mn-cs"/>
                        </a:rPr>
                        <a:t>Transferred outside district by court order* </a:t>
                      </a:r>
                      <a:r>
                        <a:rPr lang="en-US" sz="1800" b="0" i="0" u="none" strike="noStrike" kern="1200" baseline="0" dirty="0">
                          <a:solidFill>
                            <a:schemeClr val="tx1"/>
                          </a:solidFill>
                          <a:latin typeface="Bookman Old Style" panose="02050604050505020204" pitchFamily="18" charset="0"/>
                          <a:ea typeface="+mn-ea"/>
                          <a:cs typeface="+mn-cs"/>
                        </a:rPr>
                        <a:t>	</a:t>
                      </a:r>
                    </a:p>
                  </a:txBody>
                  <a:tcPr marL="9525" marR="9525" marT="9525" marB="0" anchor="ctr"/>
                </a:tc>
                <a:tc>
                  <a:txBody>
                    <a:bodyPr/>
                    <a:lstStyle/>
                    <a:p>
                      <a:r>
                        <a:rPr lang="en-US" sz="1100" b="0" i="0" u="none" strike="noStrike" kern="1200" baseline="0" dirty="0">
                          <a:solidFill>
                            <a:schemeClr val="tx1"/>
                          </a:solidFill>
                          <a:latin typeface="Bookman Old Style" panose="02050604050505020204" pitchFamily="18" charset="0"/>
                          <a:ea typeface="+mn-ea"/>
                          <a:cs typeface="+mn-cs"/>
                        </a:rPr>
                        <a:t>This code is used when a student is placed outside the district </a:t>
                      </a:r>
                      <a:r>
                        <a:rPr lang="en-US" sz="1100" b="1" i="0" u="none" strike="noStrike" kern="1200" baseline="0" dirty="0">
                          <a:solidFill>
                            <a:schemeClr val="tx1"/>
                          </a:solidFill>
                          <a:highlight>
                            <a:srgbClr val="FFFF00"/>
                          </a:highlight>
                          <a:latin typeface="Bookman Old Style" panose="02050604050505020204" pitchFamily="18" charset="0"/>
                          <a:ea typeface="+mn-ea"/>
                          <a:cs typeface="+mn-cs"/>
                        </a:rPr>
                        <a:t>by an authority </a:t>
                      </a:r>
                      <a:r>
                        <a:rPr lang="en-US" sz="1100" b="0" i="0" u="none" strike="noStrike" kern="1200" baseline="0" dirty="0">
                          <a:solidFill>
                            <a:schemeClr val="tx1"/>
                          </a:solidFill>
                          <a:latin typeface="Bookman Old Style" panose="02050604050505020204" pitchFamily="18" charset="0"/>
                          <a:ea typeface="+mn-ea"/>
                          <a:cs typeface="+mn-cs"/>
                        </a:rPr>
                        <a:t>not employed by the district and not in parental relation to the student. </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extLst>
                  <a:ext uri="{0D108BD9-81ED-4DB2-BD59-A6C34878D82A}">
                    <a16:rowId xmlns:a16="http://schemas.microsoft.com/office/drawing/2014/main" val="4258688616"/>
                  </a:ext>
                </a:extLst>
              </a:tr>
              <a:tr h="190500">
                <a:tc>
                  <a:txBody>
                    <a:bodyPr/>
                    <a:lstStyle/>
                    <a:p>
                      <a:pPr algn="ctr" fontAlgn="b"/>
                      <a:r>
                        <a:rPr lang="en-US" sz="1100" u="none" strike="noStrike" dirty="0">
                          <a:effectLst/>
                          <a:latin typeface="Bookman Old Style" panose="02050604050505020204" pitchFamily="18" charset="0"/>
                        </a:rPr>
                        <a:t>400</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r>
                        <a:rPr lang="en-US" sz="1100" b="0" i="0" u="none" strike="noStrike" kern="1200" baseline="0" dirty="0">
                          <a:solidFill>
                            <a:schemeClr val="tx1"/>
                          </a:solidFill>
                          <a:latin typeface="Bookman Old Style" panose="02050604050505020204" pitchFamily="18" charset="0"/>
                          <a:ea typeface="+mn-ea"/>
                          <a:cs typeface="+mn-cs"/>
                        </a:rPr>
                        <a:t>Compulsory age student, stopped attending</a:t>
                      </a:r>
                    </a:p>
                  </a:txBody>
                  <a:tcPr marL="9525" marR="9525" marT="9525" marB="0" anchor="ctr"/>
                </a:tc>
                <a:tc>
                  <a:txBody>
                    <a:bodyPr/>
                    <a:lstStyle/>
                    <a:p>
                      <a:r>
                        <a:rPr lang="en-US" sz="1100" b="0" i="0" u="none" strike="noStrike" kern="1200" baseline="0" dirty="0">
                          <a:solidFill>
                            <a:schemeClr val="tx1"/>
                          </a:solidFill>
                          <a:latin typeface="Bookman Old Style" panose="02050604050505020204" pitchFamily="18" charset="0"/>
                          <a:ea typeface="+mn-ea"/>
                          <a:cs typeface="+mn-cs"/>
                        </a:rPr>
                        <a:t>This code is used when a student of </a:t>
                      </a:r>
                      <a:r>
                        <a:rPr lang="en-US" sz="1100" b="1" i="0" u="none" strike="noStrike" kern="1200" baseline="0" dirty="0">
                          <a:solidFill>
                            <a:schemeClr val="tx1"/>
                          </a:solidFill>
                          <a:highlight>
                            <a:srgbClr val="FFFF00"/>
                          </a:highlight>
                          <a:latin typeface="Bookman Old Style" panose="02050604050505020204" pitchFamily="18" charset="0"/>
                          <a:ea typeface="+mn-ea"/>
                          <a:cs typeface="+mn-cs"/>
                        </a:rPr>
                        <a:t>compulsory age </a:t>
                      </a:r>
                      <a:r>
                        <a:rPr lang="en-US" sz="1100" b="0" i="0" u="none" strike="noStrike" kern="1200" baseline="0" dirty="0">
                          <a:solidFill>
                            <a:schemeClr val="tx1"/>
                          </a:solidFill>
                          <a:latin typeface="Bookman Old Style" panose="02050604050505020204" pitchFamily="18" charset="0"/>
                          <a:ea typeface="+mn-ea"/>
                          <a:cs typeface="+mn-cs"/>
                        </a:rPr>
                        <a:t>stops attending school and there is no documentation of a new enrollment at an LEA and no documentation of transfer to home schooling. This student should subsequently be reported with a beginning enrollment code of </a:t>
                      </a:r>
                      <a:r>
                        <a:rPr lang="en-US" sz="1100" b="0" i="1" u="none" strike="noStrike" kern="1200" baseline="0" dirty="0">
                          <a:solidFill>
                            <a:schemeClr val="tx1"/>
                          </a:solidFill>
                          <a:latin typeface="Bookman Old Style" panose="02050604050505020204" pitchFamily="18" charset="0"/>
                          <a:ea typeface="+mn-ea"/>
                          <a:cs typeface="+mn-cs"/>
                        </a:rPr>
                        <a:t>8300 – Compulsory age student, not attending, no documentation </a:t>
                      </a:r>
                      <a:r>
                        <a:rPr lang="en-US" sz="1100" b="0" i="0" u="none" strike="noStrike" kern="1200" baseline="0" dirty="0">
                          <a:solidFill>
                            <a:schemeClr val="tx1"/>
                          </a:solidFill>
                          <a:latin typeface="Bookman Old Style" panose="02050604050505020204" pitchFamily="18" charset="0"/>
                          <a:ea typeface="+mn-ea"/>
                          <a:cs typeface="+mn-cs"/>
                        </a:rPr>
                        <a:t>through the end of the school year in which the student exceeds compulsory age or until another exit code becomes applicable. </a:t>
                      </a:r>
                    </a:p>
                  </a:txBody>
                  <a:tcPr marL="9525" marR="9525" marT="9525" marB="0" anchor="ctr"/>
                </a:tc>
                <a:extLst>
                  <a:ext uri="{0D108BD9-81ED-4DB2-BD59-A6C34878D82A}">
                    <a16:rowId xmlns:a16="http://schemas.microsoft.com/office/drawing/2014/main" val="3271601089"/>
                  </a:ext>
                </a:extLst>
              </a:tr>
              <a:tr h="190500">
                <a:tc>
                  <a:txBody>
                    <a:bodyPr/>
                    <a:lstStyle/>
                    <a:p>
                      <a:pPr algn="ctr" fontAlgn="b"/>
                      <a:r>
                        <a:rPr lang="en-US" sz="1100" b="0" i="0" u="none" strike="noStrike" dirty="0">
                          <a:solidFill>
                            <a:srgbClr val="000000"/>
                          </a:solidFill>
                          <a:effectLst/>
                          <a:latin typeface="Bookman Old Style" panose="02050604050505020204" pitchFamily="18" charset="0"/>
                        </a:rPr>
                        <a:t>0066</a:t>
                      </a:r>
                    </a:p>
                  </a:txBody>
                  <a:tcPr marL="9525" marR="9525" marT="9525" marB="0" anchor="ctr"/>
                </a:tc>
                <a:tc>
                  <a:txBody>
                    <a:bodyPr/>
                    <a:lstStyle/>
                    <a:p>
                      <a:r>
                        <a:rPr lang="en-US" sz="1100" b="0" i="0" u="none" strike="noStrike" kern="1200" baseline="0" dirty="0">
                          <a:solidFill>
                            <a:schemeClr val="tx1"/>
                          </a:solidFill>
                          <a:latin typeface="Bookman Old Style" panose="02050604050505020204" pitchFamily="18" charset="0"/>
                          <a:ea typeface="+mn-ea"/>
                          <a:cs typeface="+mn-cs"/>
                        </a:rPr>
                        <a:t>Ended enrollment for instructional purposes only </a:t>
                      </a:r>
                      <a:r>
                        <a:rPr lang="en-US" sz="1800" b="0" i="0" u="none" strike="noStrike" kern="1200" baseline="0" dirty="0">
                          <a:solidFill>
                            <a:schemeClr val="tx1"/>
                          </a:solidFill>
                          <a:latin typeface="Bookman Old Style" panose="02050604050505020204" pitchFamily="18" charset="0"/>
                          <a:ea typeface="+mn-ea"/>
                          <a:cs typeface="+mn-cs"/>
                        </a:rPr>
                        <a:t>	</a:t>
                      </a:r>
                    </a:p>
                  </a:txBody>
                  <a:tcPr marL="9525" marR="9525" marT="9525" marB="0" anchor="ctr"/>
                </a:tc>
                <a:tc>
                  <a:txBody>
                    <a:bodyPr/>
                    <a:lstStyle/>
                    <a:p>
                      <a:r>
                        <a:rPr lang="en-US" sz="1100" b="0" i="0" u="none" strike="noStrike" kern="1200" baseline="0" dirty="0">
                          <a:solidFill>
                            <a:schemeClr val="tx1"/>
                          </a:solidFill>
                          <a:latin typeface="Bookman Old Style" panose="02050604050505020204" pitchFamily="18" charset="0"/>
                          <a:ea typeface="+mn-ea"/>
                          <a:cs typeface="+mn-cs"/>
                        </a:rPr>
                        <a:t>This code is used to end enrollment records for students with a Reason for Beginning Enrollment Code 0055: Enrolled for instructional reporting only. </a:t>
                      </a:r>
                      <a:endParaRPr lang="en-US" sz="1100" b="0" i="0" u="none" strike="noStrike" dirty="0">
                        <a:solidFill>
                          <a:srgbClr val="000000"/>
                        </a:solidFill>
                        <a:effectLst/>
                        <a:latin typeface="Bookman Old Style" panose="02050604050505020204" pitchFamily="18" charset="0"/>
                      </a:endParaRPr>
                    </a:p>
                  </a:txBody>
                  <a:tcPr marL="9525" marR="9525" marT="9525" marB="0" anchor="ctr"/>
                </a:tc>
                <a:extLst>
                  <a:ext uri="{0D108BD9-81ED-4DB2-BD59-A6C34878D82A}">
                    <a16:rowId xmlns:a16="http://schemas.microsoft.com/office/drawing/2014/main" val="3185629128"/>
                  </a:ext>
                </a:extLst>
              </a:tr>
              <a:tr h="190500">
                <a:tc>
                  <a:txBody>
                    <a:bodyPr/>
                    <a:lstStyle/>
                    <a:p>
                      <a:pPr algn="ctr" fontAlgn="b"/>
                      <a:r>
                        <a:rPr lang="en-US" sz="1100" b="0" i="0" u="none" strike="noStrike" dirty="0">
                          <a:solidFill>
                            <a:srgbClr val="000000"/>
                          </a:solidFill>
                          <a:effectLst/>
                          <a:latin typeface="Bookman Old Style" panose="02050604050505020204" pitchFamily="18" charset="0"/>
                        </a:rPr>
                        <a:t>8305</a:t>
                      </a:r>
                    </a:p>
                  </a:txBody>
                  <a:tcPr marL="9525" marR="9525" marT="9525" marB="0" anchor="ctr"/>
                </a:tc>
                <a:tc>
                  <a:txBody>
                    <a:bodyPr/>
                    <a:lstStyle/>
                    <a:p>
                      <a:r>
                        <a:rPr lang="en-US" sz="1100" b="0" i="0" u="none" strike="noStrike" kern="1200" baseline="0" dirty="0">
                          <a:solidFill>
                            <a:schemeClr val="tx1"/>
                          </a:solidFill>
                          <a:latin typeface="Bookman Old Style" panose="02050604050505020204" pitchFamily="18" charset="0"/>
                          <a:ea typeface="+mn-ea"/>
                          <a:cs typeface="+mn-cs"/>
                        </a:rPr>
                        <a:t>End CSE/CPSE Responsibility Only Enrollment 	</a:t>
                      </a:r>
                    </a:p>
                  </a:txBody>
                  <a:tcPr marL="9525" marR="9525" marT="9525" marB="0" anchor="ctr"/>
                </a:tc>
                <a:tc>
                  <a:txBody>
                    <a:bodyPr/>
                    <a:lstStyle/>
                    <a:p>
                      <a:r>
                        <a:rPr lang="en-US" sz="1100" b="0" i="0" u="none" strike="noStrike" kern="1200" baseline="0" dirty="0">
                          <a:solidFill>
                            <a:schemeClr val="tx1"/>
                          </a:solidFill>
                          <a:latin typeface="Bookman Old Style" panose="02050604050505020204" pitchFamily="18" charset="0"/>
                          <a:ea typeface="+mn-ea"/>
                          <a:cs typeface="+mn-cs"/>
                        </a:rPr>
                        <a:t>This code is used to end an enrollment record opened using Reason for Beginning Enrollment Code 5905 — </a:t>
                      </a:r>
                      <a:r>
                        <a:rPr lang="en-US" sz="1100" b="0" i="1" u="none" strike="noStrike" kern="1200" baseline="0" dirty="0">
                          <a:solidFill>
                            <a:schemeClr val="tx1"/>
                          </a:solidFill>
                          <a:latin typeface="Bookman Old Style" panose="02050604050505020204" pitchFamily="18" charset="0"/>
                          <a:ea typeface="+mn-ea"/>
                          <a:cs typeface="+mn-cs"/>
                        </a:rPr>
                        <a:t>CSE responsibility only</a:t>
                      </a:r>
                      <a:r>
                        <a:rPr lang="en-US" sz="1100" b="0" i="0" u="none" strike="noStrike" kern="1200" baseline="0" dirty="0">
                          <a:solidFill>
                            <a:schemeClr val="tx1"/>
                          </a:solidFill>
                          <a:latin typeface="Bookman Old Style" panose="02050604050505020204" pitchFamily="18" charset="0"/>
                          <a:ea typeface="+mn-ea"/>
                          <a:cs typeface="+mn-cs"/>
                        </a:rPr>
                        <a:t>. Also use this code when the parent/guardian does not provide initial consent for the special education services to begin. </a:t>
                      </a:r>
                      <a:endParaRPr lang="en-US" sz="1100" b="1" i="0" u="none" strike="noStrike" dirty="0">
                        <a:solidFill>
                          <a:srgbClr val="000000"/>
                        </a:solidFill>
                        <a:effectLst/>
                        <a:highlight>
                          <a:srgbClr val="FFFF00"/>
                        </a:highlight>
                        <a:latin typeface="Bookman Old Style" panose="02050604050505020204" pitchFamily="18" charset="0"/>
                      </a:endParaRPr>
                    </a:p>
                  </a:txBody>
                  <a:tcPr marL="9525" marR="9525" marT="9525" marB="0" anchor="ctr"/>
                </a:tc>
                <a:extLst>
                  <a:ext uri="{0D108BD9-81ED-4DB2-BD59-A6C34878D82A}">
                    <a16:rowId xmlns:a16="http://schemas.microsoft.com/office/drawing/2014/main" val="955025118"/>
                  </a:ext>
                </a:extLst>
              </a:tr>
            </a:tbl>
          </a:graphicData>
        </a:graphic>
      </p:graphicFrame>
    </p:spTree>
    <p:extLst>
      <p:ext uri="{BB962C8B-B14F-4D97-AF65-F5344CB8AC3E}">
        <p14:creationId xmlns:p14="http://schemas.microsoft.com/office/powerpoint/2010/main" val="3561787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7D321-06CE-5814-05C9-0020EA1C435E}"/>
              </a:ext>
            </a:extLst>
          </p:cNvPr>
          <p:cNvSpPr>
            <a:spLocks noGrp="1"/>
          </p:cNvSpPr>
          <p:nvPr>
            <p:ph type="title"/>
          </p:nvPr>
        </p:nvSpPr>
        <p:spPr>
          <a:xfrm>
            <a:off x="838200" y="72931"/>
            <a:ext cx="10515600" cy="1325563"/>
          </a:xfrm>
        </p:spPr>
        <p:txBody>
          <a:bodyPr>
            <a:normAutofit/>
          </a:bodyPr>
          <a:lstStyle/>
          <a:p>
            <a:r>
              <a:rPr lang="en-US" sz="4000" dirty="0"/>
              <a:t>Compulsory Age Students Who Stop Attending</a:t>
            </a:r>
          </a:p>
        </p:txBody>
      </p:sp>
      <p:sp>
        <p:nvSpPr>
          <p:cNvPr id="3" name="Content Placeholder 2">
            <a:extLst>
              <a:ext uri="{FF2B5EF4-FFF2-40B4-BE49-F238E27FC236}">
                <a16:creationId xmlns:a16="http://schemas.microsoft.com/office/drawing/2014/main" id="{2DE1E017-CF3E-429E-90E9-3E157044F9EE}"/>
              </a:ext>
            </a:extLst>
          </p:cNvPr>
          <p:cNvSpPr>
            <a:spLocks noGrp="1"/>
          </p:cNvSpPr>
          <p:nvPr>
            <p:ph idx="1"/>
          </p:nvPr>
        </p:nvSpPr>
        <p:spPr>
          <a:xfrm>
            <a:off x="838200" y="1398494"/>
            <a:ext cx="10515600" cy="4778469"/>
          </a:xfrm>
        </p:spPr>
        <p:txBody>
          <a:bodyPr>
            <a:normAutofit/>
          </a:bodyPr>
          <a:lstStyle/>
          <a:p>
            <a:pPr marL="0" indent="0">
              <a:buNone/>
            </a:pPr>
            <a:r>
              <a:rPr lang="en-US" sz="1800" b="1" i="0" u="none" strike="noStrike" baseline="0" dirty="0">
                <a:solidFill>
                  <a:srgbClr val="000000"/>
                </a:solidFill>
                <a:latin typeface="Arial" panose="020B0604020202020204" pitchFamily="34" charset="0"/>
              </a:rPr>
              <a:t>Age of 6 to the end of the school year in which the child turns 16, or 17 </a:t>
            </a:r>
            <a:r>
              <a:rPr lang="en-US" sz="1800" b="0" i="0" u="none" strike="noStrike" baseline="0" dirty="0">
                <a:solidFill>
                  <a:srgbClr val="000000"/>
                </a:solidFill>
                <a:latin typeface="Arial" panose="020B0604020202020204" pitchFamily="34" charset="0"/>
              </a:rPr>
              <a:t>for school districts that have selected 17 as the compulsory age. </a:t>
            </a:r>
          </a:p>
          <a:p>
            <a:pPr marL="0" indent="0">
              <a:buNone/>
            </a:pPr>
            <a:r>
              <a:rPr lang="en-US" sz="1800" b="1" dirty="0">
                <a:solidFill>
                  <a:srgbClr val="000000"/>
                </a:solidFill>
                <a:latin typeface="Arial" panose="020B0604020202020204" pitchFamily="34" charset="0"/>
              </a:rPr>
              <a:t>Process:</a:t>
            </a:r>
            <a:endParaRPr lang="en-US" sz="1800" b="1" i="0" u="none" strike="noStrike" baseline="0" dirty="0">
              <a:solidFill>
                <a:srgbClr val="000000"/>
              </a:solidFill>
              <a:latin typeface="Arial" panose="020B0604020202020204" pitchFamily="34" charset="0"/>
            </a:endParaRPr>
          </a:p>
          <a:p>
            <a:pPr marL="342900" indent="-342900">
              <a:buFont typeface="+mj-lt"/>
              <a:buAutoNum type="arabicPeriod"/>
            </a:pPr>
            <a:r>
              <a:rPr lang="en-US" sz="1800" b="0" i="0" u="none" strike="noStrike" baseline="0" dirty="0">
                <a:solidFill>
                  <a:srgbClr val="000000"/>
                </a:solidFill>
                <a:latin typeface="Arial" panose="020B0604020202020204" pitchFamily="34" charset="0"/>
              </a:rPr>
              <a:t>Exit current enrollment with exit reason 400 – </a:t>
            </a:r>
            <a:r>
              <a:rPr lang="en-US" sz="1800" b="0" i="1" u="none" strike="noStrike" baseline="0" dirty="0">
                <a:solidFill>
                  <a:srgbClr val="000000"/>
                </a:solidFill>
                <a:latin typeface="Arial" panose="020B0604020202020204" pitchFamily="34" charset="0"/>
              </a:rPr>
              <a:t>compulsory school age student stopped attending</a:t>
            </a:r>
          </a:p>
          <a:p>
            <a:pPr marL="342900" indent="-342900">
              <a:buFont typeface="+mj-lt"/>
              <a:buAutoNum type="arabicPeriod"/>
            </a:pPr>
            <a:r>
              <a:rPr lang="en-US" sz="1800" dirty="0">
                <a:solidFill>
                  <a:srgbClr val="000000"/>
                </a:solidFill>
                <a:latin typeface="Arial" panose="020B0604020202020204" pitchFamily="34" charset="0"/>
              </a:rPr>
              <a:t>Enroll student with 8300 enrollment code and location of 0000 using the next school day as the start date. May keep student in current grade level or use UNK</a:t>
            </a:r>
          </a:p>
          <a:p>
            <a:pPr marL="800100" lvl="1" indent="-342900">
              <a:buFont typeface="+mj-lt"/>
              <a:buAutoNum type="alphaLcParenR"/>
            </a:pPr>
            <a:r>
              <a:rPr lang="en-US" sz="1800" dirty="0">
                <a:solidFill>
                  <a:srgbClr val="000000"/>
                </a:solidFill>
                <a:latin typeface="Arial" panose="020B0604020202020204" pitchFamily="34" charset="0"/>
              </a:rPr>
              <a:t>If student does not return by end of school year, continue reporting 8300 enrollment in the next school year but grade level must now be reported as UNK</a:t>
            </a:r>
          </a:p>
          <a:p>
            <a:pPr marL="800100" lvl="1" indent="-342900">
              <a:buFont typeface="+mj-lt"/>
              <a:buAutoNum type="alphaLcParenR"/>
            </a:pPr>
            <a:r>
              <a:rPr lang="en-US" sz="1800" dirty="0">
                <a:solidFill>
                  <a:srgbClr val="000000"/>
                </a:solidFill>
                <a:latin typeface="Arial" panose="020B0604020202020204" pitchFamily="34" charset="0"/>
              </a:rPr>
              <a:t>If student returns to school that year</a:t>
            </a:r>
          </a:p>
          <a:p>
            <a:pPr marL="1257300" lvl="2" indent="-342900">
              <a:buFont typeface="+mj-lt"/>
              <a:buAutoNum type="alphaLcParenR"/>
            </a:pPr>
            <a:r>
              <a:rPr lang="en-US" sz="1400" dirty="0">
                <a:solidFill>
                  <a:srgbClr val="000000"/>
                </a:solidFill>
                <a:latin typeface="Arial" panose="020B0604020202020204" pitchFamily="34" charset="0"/>
              </a:rPr>
              <a:t>End 8300 enrollment with an exit reason of 153 – Transferred to another school in this district or an out-of-district placement. </a:t>
            </a:r>
          </a:p>
          <a:p>
            <a:pPr marL="1257300" lvl="2" indent="-342900">
              <a:buFont typeface="+mj-lt"/>
              <a:buAutoNum type="alphaLcParenR"/>
            </a:pPr>
            <a:r>
              <a:rPr lang="en-US" sz="1400" dirty="0">
                <a:solidFill>
                  <a:srgbClr val="000000"/>
                </a:solidFill>
                <a:latin typeface="Arial" panose="020B0604020202020204" pitchFamily="34" charset="0"/>
              </a:rPr>
              <a:t>Enroll student with 0011 enrollment in school location.</a:t>
            </a:r>
          </a:p>
          <a:p>
            <a:pPr marL="800100" lvl="1" indent="-342900">
              <a:buFont typeface="+mj-lt"/>
              <a:buAutoNum type="alphaLcParenR"/>
            </a:pPr>
            <a:r>
              <a:rPr lang="en-US" sz="1800" dirty="0">
                <a:solidFill>
                  <a:srgbClr val="000000"/>
                </a:solidFill>
                <a:latin typeface="Arial" panose="020B0604020202020204" pitchFamily="34" charset="0"/>
              </a:rPr>
              <a:t>Once a student is no longer compulsory school age</a:t>
            </a:r>
          </a:p>
          <a:p>
            <a:pPr marL="1257300" lvl="2" indent="-342900">
              <a:buFont typeface="+mj-lt"/>
              <a:buAutoNum type="alphaLcParenR"/>
            </a:pPr>
            <a:r>
              <a:rPr lang="en-US" sz="1400" dirty="0">
                <a:solidFill>
                  <a:srgbClr val="000000"/>
                </a:solidFill>
                <a:latin typeface="Arial" panose="020B0604020202020204" pitchFamily="34" charset="0"/>
              </a:rPr>
              <a:t>Exit student with the appropriate dropout exit reason at the end of the school year in which they turned 16 or 17 using a date of </a:t>
            </a:r>
            <a:r>
              <a:rPr lang="en-US" sz="1400" b="1" dirty="0">
                <a:solidFill>
                  <a:srgbClr val="000000"/>
                </a:solidFill>
                <a:highlight>
                  <a:srgbClr val="FFFF00"/>
                </a:highlight>
                <a:latin typeface="Arial" panose="020B0604020202020204" pitchFamily="34" charset="0"/>
              </a:rPr>
              <a:t>June 30</a:t>
            </a:r>
          </a:p>
          <a:p>
            <a:pPr marL="342900" indent="-342900">
              <a:buFont typeface="+mj-lt"/>
              <a:buAutoNum type="arabicPeriod"/>
            </a:pPr>
            <a:endParaRPr lang="en-US" sz="1800" dirty="0">
              <a:solidFill>
                <a:srgbClr val="000000"/>
              </a:solidFill>
              <a:latin typeface="Arial" panose="020B0604020202020204" pitchFamily="34" charset="0"/>
            </a:endParaRPr>
          </a:p>
          <a:p>
            <a:pPr marL="342900" indent="-342900">
              <a:buFont typeface="+mj-lt"/>
              <a:buAutoNum type="arabicPeriod"/>
            </a:pPr>
            <a:endParaRPr lang="en-US" sz="1800" dirty="0">
              <a:solidFill>
                <a:srgbClr val="000000"/>
              </a:solidFill>
              <a:latin typeface="Arial" panose="020B0604020202020204" pitchFamily="34" charset="0"/>
            </a:endParaRPr>
          </a:p>
          <a:p>
            <a:pPr marL="342900" indent="-342900">
              <a:buFont typeface="+mj-lt"/>
              <a:buAutoNum type="arabicPeriod"/>
            </a:pPr>
            <a:endParaRPr lang="en-US" sz="1800" dirty="0">
              <a:solidFill>
                <a:srgbClr val="000000"/>
              </a:solidFill>
              <a:latin typeface="Arial" panose="020B0604020202020204" pitchFamily="34" charset="0"/>
            </a:endParaRPr>
          </a:p>
        </p:txBody>
      </p:sp>
      <p:sp>
        <p:nvSpPr>
          <p:cNvPr id="4" name="Date Placeholder 3">
            <a:extLst>
              <a:ext uri="{FF2B5EF4-FFF2-40B4-BE49-F238E27FC236}">
                <a16:creationId xmlns:a16="http://schemas.microsoft.com/office/drawing/2014/main" id="{1FCBC6CC-E4C8-41D3-C296-D6CF0477EF98}"/>
              </a:ext>
            </a:extLst>
          </p:cNvPr>
          <p:cNvSpPr>
            <a:spLocks noGrp="1"/>
          </p:cNvSpPr>
          <p:nvPr>
            <p:ph type="dt" sz="half" idx="10"/>
          </p:nvPr>
        </p:nvSpPr>
        <p:spPr/>
        <p:txBody>
          <a:bodyPr/>
          <a:lstStyle/>
          <a:p>
            <a:fld id="{3B290677-AC12-47F6-808E-E2B177C59CA2}" type="datetime1">
              <a:rPr lang="en-US" smtClean="0"/>
              <a:t>2/13/2024</a:t>
            </a:fld>
            <a:endParaRPr lang="en-US"/>
          </a:p>
        </p:txBody>
      </p:sp>
      <p:sp>
        <p:nvSpPr>
          <p:cNvPr id="5" name="Slide Number Placeholder 4">
            <a:extLst>
              <a:ext uri="{FF2B5EF4-FFF2-40B4-BE49-F238E27FC236}">
                <a16:creationId xmlns:a16="http://schemas.microsoft.com/office/drawing/2014/main" id="{09021FEB-0790-38CA-614A-8715B05C21FC}"/>
              </a:ext>
            </a:extLst>
          </p:cNvPr>
          <p:cNvSpPr>
            <a:spLocks noGrp="1"/>
          </p:cNvSpPr>
          <p:nvPr>
            <p:ph type="sldNum" sz="quarter" idx="12"/>
          </p:nvPr>
        </p:nvSpPr>
        <p:spPr/>
        <p:txBody>
          <a:bodyPr/>
          <a:lstStyle/>
          <a:p>
            <a:fld id="{7FCEFC66-EF33-4FCF-9C6A-A7DA1A74BE28}" type="slidenum">
              <a:rPr lang="en-US" smtClean="0"/>
              <a:t>29</a:t>
            </a:fld>
            <a:endParaRPr lang="en-US"/>
          </a:p>
        </p:txBody>
      </p:sp>
    </p:spTree>
    <p:extLst>
      <p:ext uri="{BB962C8B-B14F-4D97-AF65-F5344CB8AC3E}">
        <p14:creationId xmlns:p14="http://schemas.microsoft.com/office/powerpoint/2010/main" val="339225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t>
            </a:r>
            <a:r>
              <a:rPr lang="en-US"/>
              <a:t>Information Repository System</a:t>
            </a:r>
            <a:endParaRPr lang="en-US" dirty="0"/>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80902" y="4879571"/>
            <a:ext cx="29842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MAARS</a:t>
            </a:r>
          </a:p>
        </p:txBody>
      </p:sp>
      <p:sp>
        <p:nvSpPr>
          <p:cNvPr id="6" name="TextBox 5"/>
          <p:cNvSpPr txBox="1"/>
          <p:nvPr/>
        </p:nvSpPr>
        <p:spPr>
          <a:xfrm>
            <a:off x="4107873" y="4957156"/>
            <a:ext cx="298426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WNYRIC Regional Data Warehouse</a:t>
            </a:r>
          </a:p>
        </p:txBody>
      </p:sp>
      <p:sp>
        <p:nvSpPr>
          <p:cNvPr id="7" name="TextBox 6"/>
          <p:cNvSpPr txBox="1"/>
          <p:nvPr/>
        </p:nvSpPr>
        <p:spPr>
          <a:xfrm>
            <a:off x="7559040" y="4957156"/>
            <a:ext cx="29842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L2RPT</a:t>
            </a:r>
          </a:p>
        </p:txBody>
      </p:sp>
      <p:sp>
        <p:nvSpPr>
          <p:cNvPr id="8" name="TextBox 7"/>
          <p:cNvSpPr txBox="1"/>
          <p:nvPr/>
        </p:nvSpPr>
        <p:spPr>
          <a:xfrm>
            <a:off x="903316" y="1321356"/>
            <a:ext cx="9393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System for collecting student and staff data through a series of databases</a:t>
            </a:r>
          </a:p>
        </p:txBody>
      </p:sp>
    </p:spTree>
    <p:extLst>
      <p:ext uri="{BB962C8B-B14F-4D97-AF65-F5344CB8AC3E}">
        <p14:creationId xmlns:p14="http://schemas.microsoft.com/office/powerpoint/2010/main" val="255335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C3559-7122-28C2-1367-6268B5AEA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BDD23-EED6-3E5B-7BFA-A266EAA030B8}"/>
              </a:ext>
            </a:extLst>
          </p:cNvPr>
          <p:cNvSpPr>
            <a:spLocks noGrp="1"/>
          </p:cNvSpPr>
          <p:nvPr>
            <p:ph type="title"/>
          </p:nvPr>
        </p:nvSpPr>
        <p:spPr>
          <a:xfrm>
            <a:off x="838200" y="72931"/>
            <a:ext cx="10515600" cy="1325563"/>
          </a:xfrm>
        </p:spPr>
        <p:txBody>
          <a:bodyPr>
            <a:normAutofit/>
          </a:bodyPr>
          <a:lstStyle/>
          <a:p>
            <a:r>
              <a:rPr lang="en-US" sz="4000" dirty="0"/>
              <a:t>Compulsory Age Students Who Stop Attending</a:t>
            </a:r>
          </a:p>
        </p:txBody>
      </p:sp>
      <p:sp>
        <p:nvSpPr>
          <p:cNvPr id="3" name="Content Placeholder 2">
            <a:extLst>
              <a:ext uri="{FF2B5EF4-FFF2-40B4-BE49-F238E27FC236}">
                <a16:creationId xmlns:a16="http://schemas.microsoft.com/office/drawing/2014/main" id="{027C7C59-4988-561A-B851-B686C2CB876A}"/>
              </a:ext>
            </a:extLst>
          </p:cNvPr>
          <p:cNvSpPr>
            <a:spLocks noGrp="1"/>
          </p:cNvSpPr>
          <p:nvPr>
            <p:ph idx="1"/>
          </p:nvPr>
        </p:nvSpPr>
        <p:spPr>
          <a:xfrm>
            <a:off x="838200" y="1398494"/>
            <a:ext cx="10515600" cy="4778469"/>
          </a:xfrm>
        </p:spPr>
        <p:txBody>
          <a:bodyPr>
            <a:normAutofit/>
          </a:bodyPr>
          <a:lstStyle/>
          <a:p>
            <a:pPr marL="0" indent="0">
              <a:buNone/>
            </a:pPr>
            <a:r>
              <a:rPr lang="en-US" sz="1800" b="1" i="0" u="none" strike="noStrike" baseline="0" dirty="0">
                <a:solidFill>
                  <a:srgbClr val="000000"/>
                </a:solidFill>
                <a:latin typeface="Arial" panose="020B0604020202020204" pitchFamily="34" charset="0"/>
              </a:rPr>
              <a:t>Exceptions: </a:t>
            </a:r>
            <a:r>
              <a:rPr lang="en-US" sz="1800" b="0" i="0" u="none" strike="noStrike" baseline="0" dirty="0">
                <a:solidFill>
                  <a:srgbClr val="000000"/>
                </a:solidFill>
                <a:latin typeface="Arial" panose="020B0604020202020204" pitchFamily="34" charset="0"/>
              </a:rPr>
              <a:t>Schools of choice (</a:t>
            </a:r>
            <a:r>
              <a:rPr lang="en-US" sz="1800" b="0" i="0" u="none" strike="noStrike" baseline="0" dirty="0">
                <a:solidFill>
                  <a:srgbClr val="000000"/>
                </a:solidFill>
                <a:highlight>
                  <a:srgbClr val="FFFF00"/>
                </a:highlight>
                <a:latin typeface="Arial" panose="020B0604020202020204" pitchFamily="34" charset="0"/>
              </a:rPr>
              <a:t>charter schools and religious and independent schools</a:t>
            </a:r>
            <a:r>
              <a:rPr lang="en-US" sz="1800" b="0" i="0" u="none" strike="noStrike" baseline="0" dirty="0">
                <a:solidFill>
                  <a:srgbClr val="000000"/>
                </a:solidFill>
                <a:latin typeface="Arial" panose="020B0604020202020204" pitchFamily="34" charset="0"/>
              </a:rPr>
              <a:t>) are not required by law to report compulsory age students who stopped attending using the 8300 enrollment code. If a compulsory age student is expelled or stops attending, the appropriate exit code should be used and the school should follow their established procedures to notify the student’s district of residence. </a:t>
            </a:r>
            <a:r>
              <a:rPr lang="en-US" sz="1800" b="0" i="0" u="none" strike="noStrike" baseline="0" dirty="0">
                <a:solidFill>
                  <a:srgbClr val="000000"/>
                </a:solidFill>
                <a:highlight>
                  <a:srgbClr val="FFFF00"/>
                </a:highlight>
                <a:latin typeface="Arial" panose="020B0604020202020204" pitchFamily="34" charset="0"/>
              </a:rPr>
              <a:t>The district of residence would then be responsible for confirming that the student is being educated or, if unable to do so, the district must maintain the student enrollment using the 8300 enrollment code. </a:t>
            </a:r>
            <a:endParaRPr lang="en-US" sz="1800" dirty="0">
              <a:solidFill>
                <a:srgbClr val="000000"/>
              </a:solidFill>
              <a:highlight>
                <a:srgbClr val="FFFF00"/>
              </a:highlight>
              <a:latin typeface="Arial" panose="020B0604020202020204" pitchFamily="34" charset="0"/>
            </a:endParaRPr>
          </a:p>
          <a:p>
            <a:pPr marL="342900" indent="-342900">
              <a:buFont typeface="+mj-lt"/>
              <a:buAutoNum type="arabicPeriod"/>
            </a:pPr>
            <a:endParaRPr lang="en-US" sz="1800" dirty="0">
              <a:solidFill>
                <a:srgbClr val="000000"/>
              </a:solidFill>
              <a:latin typeface="Arial" panose="020B0604020202020204" pitchFamily="34" charset="0"/>
            </a:endParaRPr>
          </a:p>
          <a:p>
            <a:pPr marL="342900" indent="-342900">
              <a:buFont typeface="+mj-lt"/>
              <a:buAutoNum type="arabicPeriod"/>
            </a:pPr>
            <a:endParaRPr lang="en-US" sz="1800" dirty="0">
              <a:solidFill>
                <a:srgbClr val="000000"/>
              </a:solidFill>
              <a:latin typeface="Arial" panose="020B0604020202020204" pitchFamily="34" charset="0"/>
            </a:endParaRPr>
          </a:p>
        </p:txBody>
      </p:sp>
      <p:sp>
        <p:nvSpPr>
          <p:cNvPr id="4" name="Date Placeholder 3">
            <a:extLst>
              <a:ext uri="{FF2B5EF4-FFF2-40B4-BE49-F238E27FC236}">
                <a16:creationId xmlns:a16="http://schemas.microsoft.com/office/drawing/2014/main" id="{6ABA4BE2-6208-227D-7E1E-84CA490516F5}"/>
              </a:ext>
            </a:extLst>
          </p:cNvPr>
          <p:cNvSpPr>
            <a:spLocks noGrp="1"/>
          </p:cNvSpPr>
          <p:nvPr>
            <p:ph type="dt" sz="half" idx="10"/>
          </p:nvPr>
        </p:nvSpPr>
        <p:spPr/>
        <p:txBody>
          <a:bodyPr/>
          <a:lstStyle/>
          <a:p>
            <a:fld id="{3B290677-AC12-47F6-808E-E2B177C59CA2}" type="datetime1">
              <a:rPr lang="en-US" smtClean="0"/>
              <a:t>2/13/2024</a:t>
            </a:fld>
            <a:endParaRPr lang="en-US"/>
          </a:p>
        </p:txBody>
      </p:sp>
      <p:sp>
        <p:nvSpPr>
          <p:cNvPr id="5" name="Slide Number Placeholder 4">
            <a:extLst>
              <a:ext uri="{FF2B5EF4-FFF2-40B4-BE49-F238E27FC236}">
                <a16:creationId xmlns:a16="http://schemas.microsoft.com/office/drawing/2014/main" id="{16A0E312-3AF8-E41B-8D8E-0AEB9E44C366}"/>
              </a:ext>
            </a:extLst>
          </p:cNvPr>
          <p:cNvSpPr>
            <a:spLocks noGrp="1"/>
          </p:cNvSpPr>
          <p:nvPr>
            <p:ph type="sldNum" sz="quarter" idx="12"/>
          </p:nvPr>
        </p:nvSpPr>
        <p:spPr/>
        <p:txBody>
          <a:bodyPr/>
          <a:lstStyle/>
          <a:p>
            <a:fld id="{7FCEFC66-EF33-4FCF-9C6A-A7DA1A74BE28}" type="slidenum">
              <a:rPr lang="en-US" smtClean="0"/>
              <a:t>30</a:t>
            </a:fld>
            <a:endParaRPr lang="en-US"/>
          </a:p>
        </p:txBody>
      </p:sp>
    </p:spTree>
    <p:extLst>
      <p:ext uri="{BB962C8B-B14F-4D97-AF65-F5344CB8AC3E}">
        <p14:creationId xmlns:p14="http://schemas.microsoft.com/office/powerpoint/2010/main" val="2400008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B705DAB-98B6-4941-8379-CE94E566BECD}"/>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lang="en-US" sz="4100" dirty="0">
                <a:solidFill>
                  <a:srgbClr val="FFFFFF"/>
                </a:solidFill>
              </a:rPr>
              <a:t>Program Services</a:t>
            </a:r>
            <a:endParaRPr lang="en-US" sz="4100" kern="1200" dirty="0">
              <a:solidFill>
                <a:srgbClr val="FFFFFF"/>
              </a:solidFill>
              <a:latin typeface="+mj-lt"/>
              <a:ea typeface="+mj-ea"/>
              <a:cs typeface="+mj-cs"/>
            </a:endParaRPr>
          </a:p>
        </p:txBody>
      </p:sp>
      <p:sp>
        <p:nvSpPr>
          <p:cNvPr id="3" name="Date Placeholder 2">
            <a:extLst>
              <a:ext uri="{FF2B5EF4-FFF2-40B4-BE49-F238E27FC236}">
                <a16:creationId xmlns:a16="http://schemas.microsoft.com/office/drawing/2014/main" id="{C340ACDF-A488-4346-B0CC-737AC9909260}"/>
              </a:ext>
            </a:extLst>
          </p:cNvPr>
          <p:cNvSpPr>
            <a:spLocks noGrp="1"/>
          </p:cNvSpPr>
          <p:nvPr>
            <p:ph type="dt" sz="half" idx="10"/>
          </p:nvPr>
        </p:nvSpPr>
        <p:spPr>
          <a:xfrm>
            <a:off x="643467" y="6356350"/>
            <a:ext cx="2937933" cy="365125"/>
          </a:xfrm>
        </p:spPr>
        <p:txBody>
          <a:bodyPr vert="horz" lIns="91440" tIns="45720" rIns="91440" bIns="45720" rtlCol="0" anchor="ctr">
            <a:normAutofit/>
          </a:bodyPr>
          <a:lstStyle/>
          <a:p>
            <a:pPr>
              <a:spcAft>
                <a:spcPts val="600"/>
              </a:spcAft>
            </a:pPr>
            <a:fld id="{4C776762-347A-47CA-8CFA-D71EAFF00461}" type="datetime1">
              <a:rPr lang="en-US" smtClean="0">
                <a:solidFill>
                  <a:srgbClr val="FFFFFF">
                    <a:alpha val="80000"/>
                  </a:srgbClr>
                </a:solidFill>
              </a:rPr>
              <a:pPr>
                <a:spcAft>
                  <a:spcPts val="600"/>
                </a:spcAft>
              </a:pPr>
              <a:t>2/13/2024</a:t>
            </a:fld>
            <a:endParaRPr lang="en-US">
              <a:solidFill>
                <a:srgbClr val="FFFFFF">
                  <a:alpha val="80000"/>
                </a:srgbClr>
              </a:solidFill>
            </a:endParaRPr>
          </a:p>
        </p:txBody>
      </p:sp>
      <p:sp>
        <p:nvSpPr>
          <p:cNvPr id="4" name="Slide Number Placeholder 3">
            <a:extLst>
              <a:ext uri="{FF2B5EF4-FFF2-40B4-BE49-F238E27FC236}">
                <a16:creationId xmlns:a16="http://schemas.microsoft.com/office/drawing/2014/main" id="{A60A0A47-B1EA-4085-8B90-A8BBC6DC13EA}"/>
              </a:ext>
            </a:extLst>
          </p:cNvPr>
          <p:cNvSpPr>
            <a:spLocks noGrp="1"/>
          </p:cNvSpPr>
          <p:nvPr>
            <p:ph type="sldNum" sz="quarter" idx="12"/>
          </p:nvPr>
        </p:nvSpPr>
        <p:spPr>
          <a:xfrm>
            <a:off x="10534650" y="6356350"/>
            <a:ext cx="819150" cy="365125"/>
          </a:xfrm>
        </p:spPr>
        <p:txBody>
          <a:bodyPr vert="horz" lIns="91440" tIns="45720" rIns="91440" bIns="45720" rtlCol="0" anchor="ctr">
            <a:normAutofit/>
          </a:bodyPr>
          <a:lstStyle/>
          <a:p>
            <a:pPr>
              <a:spcAft>
                <a:spcPts val="600"/>
              </a:spcAft>
            </a:pPr>
            <a:fld id="{7FCEFC66-EF33-4FCF-9C6A-A7DA1A74BE28}" type="slidenum">
              <a:rPr lang="en-US" smtClean="0">
                <a:solidFill>
                  <a:prstClr val="black">
                    <a:tint val="75000"/>
                  </a:prstClr>
                </a:solidFill>
              </a:rPr>
              <a:pPr>
                <a:spcAft>
                  <a:spcPts val="600"/>
                </a:spcAft>
              </a:pPr>
              <a:t>31</a:t>
            </a:fld>
            <a:endParaRPr lang="en-US">
              <a:solidFill>
                <a:prstClr val="black">
                  <a:tint val="75000"/>
                </a:prstClr>
              </a:solidFill>
            </a:endParaRPr>
          </a:p>
        </p:txBody>
      </p:sp>
      <p:sp>
        <p:nvSpPr>
          <p:cNvPr id="9" name="Content Placeholder 8">
            <a:extLst>
              <a:ext uri="{FF2B5EF4-FFF2-40B4-BE49-F238E27FC236}">
                <a16:creationId xmlns:a16="http://schemas.microsoft.com/office/drawing/2014/main" id="{9FB3F1B4-C6F5-A5D8-BA84-B1494E3FBD30}"/>
              </a:ext>
            </a:extLst>
          </p:cNvPr>
          <p:cNvSpPr>
            <a:spLocks noGrp="1"/>
          </p:cNvSpPr>
          <p:nvPr>
            <p:ph sz="half" idx="2"/>
          </p:nvPr>
        </p:nvSpPr>
        <p:spPr>
          <a:xfrm>
            <a:off x="4553146" y="640080"/>
            <a:ext cx="6800654" cy="5536883"/>
          </a:xfrm>
        </p:spPr>
        <p:txBody>
          <a:bodyPr/>
          <a:lstStyle/>
          <a:p>
            <a:r>
              <a:rPr lang="en-US" dirty="0"/>
              <a:t>8282 – Immigrant Children &amp; Youth Status </a:t>
            </a:r>
          </a:p>
          <a:p>
            <a:pPr lvl="1"/>
            <a:r>
              <a:rPr lang="en-US" dirty="0"/>
              <a:t>Are aged 3-21</a:t>
            </a:r>
          </a:p>
          <a:p>
            <a:pPr lvl="1"/>
            <a:r>
              <a:rPr lang="en-US" dirty="0"/>
              <a:t>Were not born in any State, and </a:t>
            </a:r>
          </a:p>
          <a:p>
            <a:pPr lvl="1"/>
            <a:r>
              <a:rPr lang="en-US" dirty="0"/>
              <a:t>Have not been attending school in the US for more than 3 full academic years. Months need not be consecutive</a:t>
            </a:r>
          </a:p>
          <a:p>
            <a:r>
              <a:rPr lang="en-US" dirty="0"/>
              <a:t>8292 – Students with a Parent on Active Duty in the Armed Forces</a:t>
            </a:r>
          </a:p>
          <a:p>
            <a:r>
              <a:rPr lang="en-US" dirty="0"/>
              <a:t>2618 – Urban Suburban Program</a:t>
            </a:r>
          </a:p>
          <a:p>
            <a:r>
              <a:rPr lang="en-US" dirty="0"/>
              <a:t>8300 – Child in Foster Care</a:t>
            </a:r>
          </a:p>
          <a:p>
            <a:r>
              <a:rPr lang="en-US" dirty="0"/>
              <a:t>8262 – Homeless Student Status</a:t>
            </a:r>
          </a:p>
        </p:txBody>
      </p:sp>
    </p:spTree>
    <p:extLst>
      <p:ext uri="{BB962C8B-B14F-4D97-AF65-F5344CB8AC3E}">
        <p14:creationId xmlns:p14="http://schemas.microsoft.com/office/powerpoint/2010/main" val="1473400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D38A45-A351-B9EE-5E41-C961BD648347}"/>
              </a:ext>
            </a:extLst>
          </p:cNvPr>
          <p:cNvSpPr>
            <a:spLocks noGrp="1"/>
          </p:cNvSpPr>
          <p:nvPr>
            <p:ph type="dt" sz="half" idx="10"/>
          </p:nvPr>
        </p:nvSpPr>
        <p:spPr/>
        <p:txBody>
          <a:bodyPr/>
          <a:lstStyle/>
          <a:p>
            <a:fld id="{F33B5BEC-5C3D-4B44-BB13-30431971ABEB}" type="datetime1">
              <a:rPr lang="en-US" smtClean="0"/>
              <a:t>2/13/2024</a:t>
            </a:fld>
            <a:endParaRPr lang="en-US"/>
          </a:p>
        </p:txBody>
      </p:sp>
      <p:sp>
        <p:nvSpPr>
          <p:cNvPr id="3" name="Slide Number Placeholder 2">
            <a:extLst>
              <a:ext uri="{FF2B5EF4-FFF2-40B4-BE49-F238E27FC236}">
                <a16:creationId xmlns:a16="http://schemas.microsoft.com/office/drawing/2014/main" id="{2AACF68D-DAF2-57D9-EB6F-0118B938D079}"/>
              </a:ext>
            </a:extLst>
          </p:cNvPr>
          <p:cNvSpPr>
            <a:spLocks noGrp="1"/>
          </p:cNvSpPr>
          <p:nvPr>
            <p:ph type="sldNum" sz="quarter" idx="12"/>
          </p:nvPr>
        </p:nvSpPr>
        <p:spPr/>
        <p:txBody>
          <a:bodyPr/>
          <a:lstStyle/>
          <a:p>
            <a:fld id="{7FCEFC66-EF33-4FCF-9C6A-A7DA1A74BE28}" type="slidenum">
              <a:rPr lang="en-US" smtClean="0"/>
              <a:t>32</a:t>
            </a:fld>
            <a:endParaRPr lang="en-US"/>
          </a:p>
        </p:txBody>
      </p:sp>
    </p:spTree>
    <p:extLst>
      <p:ext uri="{BB962C8B-B14F-4D97-AF65-F5344CB8AC3E}">
        <p14:creationId xmlns:p14="http://schemas.microsoft.com/office/powerpoint/2010/main" val="3092939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data is collected through SIRS?</a:t>
            </a:r>
          </a:p>
        </p:txBody>
      </p:sp>
      <p:sp>
        <p:nvSpPr>
          <p:cNvPr id="4" name="Content Placeholder 3"/>
          <p:cNvSpPr>
            <a:spLocks noGrp="1"/>
          </p:cNvSpPr>
          <p:nvPr>
            <p:ph type="body" idx="1"/>
          </p:nvPr>
        </p:nvSpPr>
        <p:spPr>
          <a:solidFill>
            <a:schemeClr val="accent1">
              <a:lumMod val="40000"/>
              <a:lumOff val="60000"/>
            </a:schemeClr>
          </a:solidFill>
          <a:ln>
            <a:solidFill>
              <a:schemeClr val="tx1"/>
            </a:solidFill>
          </a:ln>
        </p:spPr>
        <p:txBody>
          <a:bodyPr anchor="ctr">
            <a:normAutofit/>
          </a:bodyPr>
          <a:lstStyle/>
          <a:p>
            <a:pPr algn="ctr"/>
            <a:r>
              <a:rPr lang="en-US" dirty="0"/>
              <a:t>Student Data</a:t>
            </a:r>
          </a:p>
        </p:txBody>
      </p:sp>
      <p:sp>
        <p:nvSpPr>
          <p:cNvPr id="6" name="Content Placeholder 5"/>
          <p:cNvSpPr>
            <a:spLocks noGrp="1"/>
          </p:cNvSpPr>
          <p:nvPr>
            <p:ph sz="half" idx="2"/>
          </p:nvPr>
        </p:nvSpPr>
        <p:spPr>
          <a:ln w="28575">
            <a:solidFill>
              <a:schemeClr val="tx1"/>
            </a:solidFill>
            <a:prstDash val="sysDash"/>
          </a:ln>
        </p:spPr>
        <p:txBody>
          <a:bodyPr>
            <a:normAutofit fontScale="77500" lnSpcReduction="20000"/>
          </a:bodyPr>
          <a:lstStyle/>
          <a:p>
            <a:r>
              <a:rPr lang="en-US" b="1" dirty="0">
                <a:solidFill>
                  <a:srgbClr val="C00000"/>
                </a:solidFill>
              </a:rPr>
              <a:t>Demographic</a:t>
            </a:r>
          </a:p>
          <a:p>
            <a:r>
              <a:rPr lang="en-US" b="1" dirty="0">
                <a:solidFill>
                  <a:srgbClr val="C00000"/>
                </a:solidFill>
              </a:rPr>
              <a:t>Enrollment</a:t>
            </a:r>
          </a:p>
          <a:p>
            <a:r>
              <a:rPr lang="en-US" dirty="0"/>
              <a:t>Program Services</a:t>
            </a:r>
          </a:p>
          <a:p>
            <a:r>
              <a:rPr lang="en-US" dirty="0"/>
              <a:t>Assessments</a:t>
            </a:r>
          </a:p>
          <a:p>
            <a:r>
              <a:rPr lang="en-US" dirty="0"/>
              <a:t>Course</a:t>
            </a:r>
          </a:p>
          <a:p>
            <a:r>
              <a:rPr lang="en-US" dirty="0"/>
              <a:t>Grades</a:t>
            </a:r>
          </a:p>
          <a:p>
            <a:r>
              <a:rPr lang="en-US" dirty="0"/>
              <a:t>Attendance</a:t>
            </a:r>
          </a:p>
          <a:p>
            <a:r>
              <a:rPr lang="en-US" dirty="0"/>
              <a:t>Suspension</a:t>
            </a:r>
          </a:p>
          <a:p>
            <a:r>
              <a:rPr lang="en-US" dirty="0"/>
              <a:t>Student Digital Resources Survey</a:t>
            </a:r>
          </a:p>
          <a:p>
            <a:r>
              <a:rPr lang="en-US" dirty="0"/>
              <a:t>Partner Project Program</a:t>
            </a:r>
          </a:p>
          <a:p>
            <a:endParaRPr lang="en-US" dirty="0"/>
          </a:p>
        </p:txBody>
      </p:sp>
      <p:sp>
        <p:nvSpPr>
          <p:cNvPr id="7" name="Text Placeholder 6"/>
          <p:cNvSpPr>
            <a:spLocks noGrp="1"/>
          </p:cNvSpPr>
          <p:nvPr>
            <p:ph type="body" sz="quarter" idx="3"/>
          </p:nvPr>
        </p:nvSpPr>
        <p:spPr>
          <a:solidFill>
            <a:schemeClr val="accent6">
              <a:lumMod val="60000"/>
              <a:lumOff val="40000"/>
            </a:schemeClr>
          </a:solidFill>
          <a:ln>
            <a:solidFill>
              <a:schemeClr val="tx1"/>
            </a:solidFill>
          </a:ln>
        </p:spPr>
        <p:txBody>
          <a:bodyPr anchor="ctr"/>
          <a:lstStyle/>
          <a:p>
            <a:pPr algn="ctr"/>
            <a:r>
              <a:rPr lang="en-US" dirty="0"/>
              <a:t>Staff Data</a:t>
            </a:r>
          </a:p>
        </p:txBody>
      </p:sp>
      <p:sp>
        <p:nvSpPr>
          <p:cNvPr id="8" name="Content Placeholder 7"/>
          <p:cNvSpPr>
            <a:spLocks noGrp="1"/>
          </p:cNvSpPr>
          <p:nvPr>
            <p:ph sz="quarter" idx="4"/>
          </p:nvPr>
        </p:nvSpPr>
        <p:spPr>
          <a:ln w="28575">
            <a:solidFill>
              <a:schemeClr val="tx1"/>
            </a:solidFill>
            <a:prstDash val="sysDash"/>
          </a:ln>
        </p:spPr>
        <p:txBody>
          <a:bodyPr>
            <a:normAutofit fontScale="77500" lnSpcReduction="20000"/>
          </a:bodyPr>
          <a:lstStyle/>
          <a:p>
            <a:r>
              <a:rPr lang="en-US" dirty="0"/>
              <a:t>Staff Snapshot</a:t>
            </a:r>
          </a:p>
          <a:p>
            <a:r>
              <a:rPr lang="en-US" dirty="0"/>
              <a:t>Staff Assignment</a:t>
            </a:r>
          </a:p>
          <a:p>
            <a:r>
              <a:rPr lang="en-US" dirty="0"/>
              <a:t>Teacher Assignment</a:t>
            </a:r>
          </a:p>
          <a:p>
            <a:r>
              <a:rPr lang="en-US" dirty="0"/>
              <a:t>Teacher Attendance </a:t>
            </a:r>
          </a:p>
          <a:p>
            <a:r>
              <a:rPr lang="en-US" dirty="0"/>
              <a:t>Teacher and Principal Tenure</a:t>
            </a:r>
          </a:p>
          <a:p>
            <a:r>
              <a:rPr lang="en-US" dirty="0"/>
              <a:t>Teacher and Principal Evaluation</a:t>
            </a:r>
          </a:p>
          <a:p>
            <a:endParaRPr lang="en-US" dirty="0"/>
          </a:p>
        </p:txBody>
      </p:sp>
    </p:spTree>
    <p:extLst>
      <p:ext uri="{BB962C8B-B14F-4D97-AF65-F5344CB8AC3E}">
        <p14:creationId xmlns:p14="http://schemas.microsoft.com/office/powerpoint/2010/main" val="93045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36E036A-203A-4C68-9F1D-E0BDF16E0D97}"/>
              </a:ext>
            </a:extLst>
          </p:cNvPr>
          <p:cNvSpPr>
            <a:spLocks noGrp="1"/>
          </p:cNvSpPr>
          <p:nvPr>
            <p:ph type="dt" sz="half" idx="10"/>
          </p:nvPr>
        </p:nvSpPr>
        <p:spPr/>
        <p:txBody>
          <a:bodyPr/>
          <a:lstStyle/>
          <a:p>
            <a:fld id="{4C776762-347A-47CA-8CFA-D71EAFF00461}" type="datetime1">
              <a:rPr lang="en-US" smtClean="0"/>
              <a:t>2/13/2024</a:t>
            </a:fld>
            <a:endParaRPr lang="en-US"/>
          </a:p>
        </p:txBody>
      </p:sp>
      <p:sp>
        <p:nvSpPr>
          <p:cNvPr id="4" name="Slide Number Placeholder 3">
            <a:extLst>
              <a:ext uri="{FF2B5EF4-FFF2-40B4-BE49-F238E27FC236}">
                <a16:creationId xmlns:a16="http://schemas.microsoft.com/office/drawing/2014/main" id="{8795D2D1-1051-44A2-A996-F00DE11281A7}"/>
              </a:ext>
            </a:extLst>
          </p:cNvPr>
          <p:cNvSpPr>
            <a:spLocks noGrp="1"/>
          </p:cNvSpPr>
          <p:nvPr>
            <p:ph type="sldNum" sz="quarter" idx="12"/>
          </p:nvPr>
        </p:nvSpPr>
        <p:spPr/>
        <p:txBody>
          <a:bodyPr/>
          <a:lstStyle/>
          <a:p>
            <a:fld id="{7FCEFC66-EF33-4FCF-9C6A-A7DA1A74BE28}" type="slidenum">
              <a:rPr lang="en-US" smtClean="0"/>
              <a:t>5</a:t>
            </a:fld>
            <a:endParaRPr lang="en-US"/>
          </a:p>
        </p:txBody>
      </p:sp>
      <p:graphicFrame>
        <p:nvGraphicFramePr>
          <p:cNvPr id="5" name="Content Placeholder 4">
            <a:extLst>
              <a:ext uri="{FF2B5EF4-FFF2-40B4-BE49-F238E27FC236}">
                <a16:creationId xmlns:a16="http://schemas.microsoft.com/office/drawing/2014/main" id="{E61A1569-2633-4CC9-B09E-067116E2E57E}"/>
              </a:ext>
            </a:extLst>
          </p:cNvPr>
          <p:cNvGraphicFramePr>
            <a:graphicFrameLocks/>
          </p:cNvGraphicFramePr>
          <p:nvPr>
            <p:extLst>
              <p:ext uri="{D42A27DB-BD31-4B8C-83A1-F6EECF244321}">
                <p14:modId xmlns:p14="http://schemas.microsoft.com/office/powerpoint/2010/main" val="3892411838"/>
              </p:ext>
            </p:extLst>
          </p:nvPr>
        </p:nvGraphicFramePr>
        <p:xfrm>
          <a:off x="0" y="1"/>
          <a:ext cx="12192000" cy="6917642"/>
        </p:xfrm>
        <a:graphic>
          <a:graphicData uri="http://schemas.openxmlformats.org/drawingml/2006/table">
            <a:tbl>
              <a:tblPr firstRow="1" firstCol="1" bandRow="1">
                <a:tableStyleId>{BDBED569-4797-4DF1-A0F4-6AAB3CD982D8}</a:tableStyleId>
              </a:tblPr>
              <a:tblGrid>
                <a:gridCol w="2649841">
                  <a:extLst>
                    <a:ext uri="{9D8B030D-6E8A-4147-A177-3AD203B41FA5}">
                      <a16:colId xmlns:a16="http://schemas.microsoft.com/office/drawing/2014/main" val="2549502389"/>
                    </a:ext>
                  </a:extLst>
                </a:gridCol>
                <a:gridCol w="1627485">
                  <a:extLst>
                    <a:ext uri="{9D8B030D-6E8A-4147-A177-3AD203B41FA5}">
                      <a16:colId xmlns:a16="http://schemas.microsoft.com/office/drawing/2014/main" val="1118572088"/>
                    </a:ext>
                  </a:extLst>
                </a:gridCol>
                <a:gridCol w="2378835">
                  <a:extLst>
                    <a:ext uri="{9D8B030D-6E8A-4147-A177-3AD203B41FA5}">
                      <a16:colId xmlns:a16="http://schemas.microsoft.com/office/drawing/2014/main" val="1439297786"/>
                    </a:ext>
                  </a:extLst>
                </a:gridCol>
                <a:gridCol w="2489678">
                  <a:extLst>
                    <a:ext uri="{9D8B030D-6E8A-4147-A177-3AD203B41FA5}">
                      <a16:colId xmlns:a16="http://schemas.microsoft.com/office/drawing/2014/main" val="2616976960"/>
                    </a:ext>
                  </a:extLst>
                </a:gridCol>
                <a:gridCol w="3046161">
                  <a:extLst>
                    <a:ext uri="{9D8B030D-6E8A-4147-A177-3AD203B41FA5}">
                      <a16:colId xmlns:a16="http://schemas.microsoft.com/office/drawing/2014/main" val="1106248461"/>
                    </a:ext>
                  </a:extLst>
                </a:gridCol>
              </a:tblGrid>
              <a:tr h="281353">
                <a:tc gridSpan="5">
                  <a:txBody>
                    <a:bodyPr/>
                    <a:lstStyle/>
                    <a:p>
                      <a:pPr marL="0" marR="0" algn="ctr">
                        <a:lnSpc>
                          <a:spcPct val="107000"/>
                        </a:lnSpc>
                        <a:spcBef>
                          <a:spcPts val="0"/>
                        </a:spcBef>
                        <a:spcAft>
                          <a:spcPts val="0"/>
                        </a:spcAft>
                      </a:pPr>
                      <a:r>
                        <a:rPr lang="en-US" sz="1100" dirty="0">
                          <a:effectLst/>
                        </a:rPr>
                        <a:t>Student Data in SIRS</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6908560"/>
                  </a:ext>
                </a:extLst>
              </a:tr>
              <a:tr h="212975">
                <a:tc>
                  <a:txBody>
                    <a:bodyPr/>
                    <a:lstStyle/>
                    <a:p>
                      <a:pPr marL="0" marR="0" algn="ctr">
                        <a:lnSpc>
                          <a:spcPct val="107000"/>
                        </a:lnSpc>
                        <a:spcBef>
                          <a:spcPts val="0"/>
                        </a:spcBef>
                        <a:spcAft>
                          <a:spcPts val="0"/>
                        </a:spcAft>
                      </a:pPr>
                      <a:r>
                        <a:rPr lang="en-US" sz="1050" b="1" dirty="0">
                          <a:effectLst/>
                        </a:rPr>
                        <a:t>Student Data</a:t>
                      </a:r>
                      <a:endParaRPr lang="en-US" sz="1000" b="1"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accent5">
                        <a:lumMod val="40000"/>
                        <a:lumOff val="60000"/>
                      </a:schemeClr>
                    </a:solidFill>
                  </a:tcPr>
                </a:tc>
                <a:tc>
                  <a:txBody>
                    <a:bodyPr/>
                    <a:lstStyle/>
                    <a:p>
                      <a:pPr marL="0" marR="0" algn="ctr">
                        <a:lnSpc>
                          <a:spcPct val="107000"/>
                        </a:lnSpc>
                        <a:spcBef>
                          <a:spcPts val="0"/>
                        </a:spcBef>
                        <a:spcAft>
                          <a:spcPts val="0"/>
                        </a:spcAft>
                      </a:pPr>
                      <a:r>
                        <a:rPr lang="en-US" sz="1050" b="1" dirty="0">
                          <a:effectLst/>
                        </a:rPr>
                        <a:t>Level 0</a:t>
                      </a:r>
                      <a:endParaRPr lang="en-US" sz="1000" b="1"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accent5">
                        <a:lumMod val="40000"/>
                        <a:lumOff val="60000"/>
                      </a:schemeClr>
                    </a:solidFill>
                  </a:tcPr>
                </a:tc>
                <a:tc>
                  <a:txBody>
                    <a:bodyPr/>
                    <a:lstStyle/>
                    <a:p>
                      <a:pPr marL="0" marR="0" algn="ctr">
                        <a:lnSpc>
                          <a:spcPct val="107000"/>
                        </a:lnSpc>
                        <a:spcBef>
                          <a:spcPts val="0"/>
                        </a:spcBef>
                        <a:spcAft>
                          <a:spcPts val="0"/>
                        </a:spcAft>
                      </a:pPr>
                      <a:r>
                        <a:rPr lang="en-US" sz="1050" b="1" dirty="0">
                          <a:effectLst/>
                        </a:rPr>
                        <a:t>SIRS Template</a:t>
                      </a:r>
                      <a:endParaRPr lang="en-US" sz="1000" b="1"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accent5">
                        <a:lumMod val="40000"/>
                        <a:lumOff val="60000"/>
                      </a:schemeClr>
                    </a:solidFill>
                  </a:tcPr>
                </a:tc>
                <a:tc>
                  <a:txBody>
                    <a:bodyPr/>
                    <a:lstStyle/>
                    <a:p>
                      <a:pPr marL="0" marR="0" algn="ctr">
                        <a:lnSpc>
                          <a:spcPct val="107000"/>
                        </a:lnSpc>
                        <a:spcBef>
                          <a:spcPts val="0"/>
                        </a:spcBef>
                        <a:spcAft>
                          <a:spcPts val="0"/>
                        </a:spcAft>
                      </a:pPr>
                      <a:r>
                        <a:rPr lang="en-US" sz="1050" b="1" dirty="0">
                          <a:effectLst/>
                        </a:rPr>
                        <a:t>Data Source</a:t>
                      </a:r>
                      <a:endParaRPr lang="en-US" sz="1000" b="1"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accent5">
                        <a:lumMod val="40000"/>
                        <a:lumOff val="60000"/>
                      </a:schemeClr>
                    </a:solidFill>
                  </a:tcPr>
                </a:tc>
                <a:tc>
                  <a:txBody>
                    <a:bodyPr/>
                    <a:lstStyle/>
                    <a:p>
                      <a:pPr marL="0" marR="0" algn="ctr">
                        <a:lnSpc>
                          <a:spcPct val="107000"/>
                        </a:lnSpc>
                        <a:spcBef>
                          <a:spcPts val="0"/>
                        </a:spcBef>
                        <a:spcAft>
                          <a:spcPts val="0"/>
                        </a:spcAft>
                      </a:pPr>
                      <a:r>
                        <a:rPr lang="en-US" sz="1050" b="1" dirty="0">
                          <a:effectLst/>
                        </a:rPr>
                        <a:t>SIRS Manual</a:t>
                      </a:r>
                      <a:endParaRPr lang="en-US" sz="1000" b="1"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accent5">
                        <a:lumMod val="40000"/>
                        <a:lumOff val="60000"/>
                      </a:schemeClr>
                    </a:solidFill>
                  </a:tcPr>
                </a:tc>
                <a:extLst>
                  <a:ext uri="{0D108BD9-81ED-4DB2-BD59-A6C34878D82A}">
                    <a16:rowId xmlns:a16="http://schemas.microsoft.com/office/drawing/2014/main" val="1688455840"/>
                  </a:ext>
                </a:extLst>
              </a:tr>
              <a:tr h="1252937">
                <a:tc>
                  <a:txBody>
                    <a:bodyPr/>
                    <a:lstStyle/>
                    <a:p>
                      <a:pPr marL="0" marR="0">
                        <a:lnSpc>
                          <a:spcPct val="107000"/>
                        </a:lnSpc>
                        <a:spcBef>
                          <a:spcPts val="0"/>
                        </a:spcBef>
                        <a:spcAft>
                          <a:spcPts val="0"/>
                        </a:spcAft>
                      </a:pPr>
                      <a:r>
                        <a:rPr lang="en-US" sz="1100" dirty="0">
                          <a:effectLst/>
                        </a:rPr>
                        <a:t>Who am I?</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nchor="ctr">
                    <a:solidFill>
                      <a:srgbClr val="DFDAE4"/>
                    </a:solidFill>
                  </a:tcPr>
                </a:tc>
                <a:tc>
                  <a:txBody>
                    <a:bodyPr/>
                    <a:lstStyle/>
                    <a:p>
                      <a:pPr marL="0" marR="0" lvl="0" indent="-182880">
                        <a:lnSpc>
                          <a:spcPct val="107000"/>
                        </a:lnSpc>
                        <a:spcBef>
                          <a:spcPts val="0"/>
                        </a:spcBef>
                        <a:spcAft>
                          <a:spcPts val="0"/>
                        </a:spcAft>
                        <a:buFont typeface="Symbol" panose="05050102010706020507" pitchFamily="18" charset="2"/>
                        <a:buChar char=""/>
                      </a:pPr>
                      <a:r>
                        <a:rPr lang="en-US" sz="1000" dirty="0">
                          <a:effectLst/>
                        </a:rPr>
                        <a:t>Demographics</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rgbClr val="DFDAE4"/>
                    </a:solidFill>
                  </a:tcPr>
                </a:tc>
                <a:tc>
                  <a:txBody>
                    <a:bodyPr/>
                    <a:lstStyle/>
                    <a:p>
                      <a:pPr marL="182880" marR="0" lvl="0" indent="-182880">
                        <a:lnSpc>
                          <a:spcPct val="107000"/>
                        </a:lnSpc>
                        <a:spcBef>
                          <a:spcPts val="0"/>
                        </a:spcBef>
                        <a:spcAft>
                          <a:spcPts val="0"/>
                        </a:spcAft>
                        <a:buFont typeface="Symbol" panose="05050102010706020507" pitchFamily="18" charset="2"/>
                        <a:buChar char=""/>
                      </a:pPr>
                      <a:r>
                        <a:rPr lang="en-US" sz="1000" dirty="0">
                          <a:effectLst/>
                        </a:rPr>
                        <a:t>Student Lite</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rgbClr val="DFDAE4"/>
                    </a:solidFill>
                  </a:tcPr>
                </a:tc>
                <a:tc>
                  <a:txBody>
                    <a:bodyPr/>
                    <a:lstStyle/>
                    <a:p>
                      <a:pPr marL="182880" marR="0" lvl="0" indent="-182880">
                        <a:lnSpc>
                          <a:spcPct val="107000"/>
                        </a:lnSpc>
                        <a:spcBef>
                          <a:spcPts val="0"/>
                        </a:spcBef>
                        <a:spcAft>
                          <a:spcPts val="0"/>
                        </a:spcAft>
                        <a:buFont typeface="Symbol" panose="05050102010706020507" pitchFamily="18" charset="2"/>
                        <a:buChar char=""/>
                      </a:pPr>
                      <a:r>
                        <a:rPr lang="en-US" sz="1000" dirty="0">
                          <a:effectLst/>
                        </a:rPr>
                        <a:t>SMS</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rgbClr val="DFDAE4"/>
                    </a:solidFill>
                  </a:tcPr>
                </a:tc>
                <a:tc>
                  <a:txBody>
                    <a:bodyPr/>
                    <a:lstStyle/>
                    <a:p>
                      <a:pPr marL="182880" marR="0" indent="-182880">
                        <a:lnSpc>
                          <a:spcPct val="107000"/>
                        </a:lnSpc>
                        <a:spcBef>
                          <a:spcPts val="0"/>
                        </a:spcBef>
                        <a:spcAft>
                          <a:spcPts val="0"/>
                        </a:spcAft>
                      </a:pPr>
                      <a:r>
                        <a:rPr lang="en-US" sz="1000" dirty="0">
                          <a:effectLst/>
                        </a:rPr>
                        <a:t>Chapter 2:</a:t>
                      </a:r>
                    </a:p>
                    <a:p>
                      <a:pPr marL="182880" marR="0" lvl="0" indent="-182880">
                        <a:lnSpc>
                          <a:spcPct val="107000"/>
                        </a:lnSpc>
                        <a:spcBef>
                          <a:spcPts val="0"/>
                        </a:spcBef>
                        <a:spcAft>
                          <a:spcPts val="0"/>
                        </a:spcAft>
                        <a:buFont typeface="Symbol" panose="05050102010706020507" pitchFamily="18" charset="2"/>
                        <a:buChar char=""/>
                      </a:pPr>
                      <a:r>
                        <a:rPr lang="en-US" sz="1000" dirty="0">
                          <a:effectLst/>
                        </a:rPr>
                        <a:t>District of Residence Codes</a:t>
                      </a:r>
                    </a:p>
                    <a:p>
                      <a:pPr marL="182880" marR="0" lvl="0" indent="-182880">
                        <a:lnSpc>
                          <a:spcPct val="107000"/>
                        </a:lnSpc>
                        <a:spcBef>
                          <a:spcPts val="0"/>
                        </a:spcBef>
                        <a:spcAft>
                          <a:spcPts val="0"/>
                        </a:spcAft>
                        <a:buFont typeface="Symbol" panose="05050102010706020507" pitchFamily="18" charset="2"/>
                        <a:buChar char=""/>
                      </a:pPr>
                      <a:r>
                        <a:rPr lang="en-US" sz="1000" dirty="0">
                          <a:effectLst/>
                        </a:rPr>
                        <a:t>Graduates</a:t>
                      </a:r>
                    </a:p>
                    <a:p>
                      <a:pPr marL="182880" marR="0" lvl="0" indent="-182880">
                        <a:lnSpc>
                          <a:spcPct val="107000"/>
                        </a:lnSpc>
                        <a:spcBef>
                          <a:spcPts val="0"/>
                        </a:spcBef>
                        <a:spcAft>
                          <a:spcPts val="0"/>
                        </a:spcAft>
                        <a:buFont typeface="Symbol" panose="05050102010706020507" pitchFamily="18" charset="2"/>
                        <a:buChar char=""/>
                      </a:pPr>
                      <a:r>
                        <a:rPr lang="en-US" sz="1000" dirty="0">
                          <a:effectLst/>
                        </a:rPr>
                        <a:t>Career Pathways</a:t>
                      </a:r>
                    </a:p>
                    <a:p>
                      <a:pPr marL="182880" marR="0" indent="-182880">
                        <a:lnSpc>
                          <a:spcPct val="107000"/>
                        </a:lnSpc>
                        <a:spcBef>
                          <a:spcPts val="0"/>
                        </a:spcBef>
                        <a:spcAft>
                          <a:spcPts val="0"/>
                        </a:spcAft>
                      </a:pPr>
                      <a:r>
                        <a:rPr lang="en-US" sz="1000" dirty="0">
                          <a:effectLst/>
                        </a:rPr>
                        <a:t>Chapter 5:</a:t>
                      </a:r>
                    </a:p>
                    <a:p>
                      <a:pPr marL="182880" marR="0" lvl="0" indent="-182880">
                        <a:lnSpc>
                          <a:spcPct val="107000"/>
                        </a:lnSpc>
                        <a:spcBef>
                          <a:spcPts val="0"/>
                        </a:spcBef>
                        <a:spcAft>
                          <a:spcPts val="0"/>
                        </a:spcAft>
                        <a:buFont typeface="Symbol" panose="05050102010706020507" pitchFamily="18" charset="2"/>
                        <a:buChar char=""/>
                      </a:pPr>
                      <a:r>
                        <a:rPr lang="en-US" sz="1000" dirty="0">
                          <a:effectLst/>
                        </a:rPr>
                        <a:t>District of Residence Codes</a:t>
                      </a:r>
                    </a:p>
                    <a:p>
                      <a:pPr marL="182880" marR="0" lvl="0" indent="-182880">
                        <a:lnSpc>
                          <a:spcPct val="107000"/>
                        </a:lnSpc>
                        <a:spcBef>
                          <a:spcPts val="0"/>
                        </a:spcBef>
                        <a:spcAft>
                          <a:spcPts val="0"/>
                        </a:spcAft>
                        <a:buFont typeface="Symbol" panose="05050102010706020507" pitchFamily="18" charset="2"/>
                        <a:buChar char=""/>
                      </a:pPr>
                      <a:r>
                        <a:rPr lang="en-US" sz="1000" dirty="0">
                          <a:effectLst/>
                        </a:rPr>
                        <a:t>Career Path Codes Credential Type Codes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rgbClr val="DFDAE4"/>
                    </a:solidFill>
                  </a:tcPr>
                </a:tc>
                <a:extLst>
                  <a:ext uri="{0D108BD9-81ED-4DB2-BD59-A6C34878D82A}">
                    <a16:rowId xmlns:a16="http://schemas.microsoft.com/office/drawing/2014/main" val="3874362585"/>
                  </a:ext>
                </a:extLst>
              </a:tr>
              <a:tr h="1151815">
                <a:tc>
                  <a:txBody>
                    <a:bodyPr/>
                    <a:lstStyle/>
                    <a:p>
                      <a:pPr marL="0" marR="0">
                        <a:lnSpc>
                          <a:spcPct val="107000"/>
                        </a:lnSpc>
                        <a:spcBef>
                          <a:spcPts val="0"/>
                        </a:spcBef>
                        <a:spcAft>
                          <a:spcPts val="0"/>
                        </a:spcAft>
                      </a:pPr>
                      <a:r>
                        <a:rPr lang="en-US" sz="1100">
                          <a:effectLst/>
                        </a:rPr>
                        <a:t>Where am I?</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nchor="ctr"/>
                </a:tc>
                <a:tc>
                  <a:txBody>
                    <a:bodyPr/>
                    <a:lstStyle/>
                    <a:p>
                      <a:pPr marL="0" marR="0" lvl="0" indent="-182880">
                        <a:lnSpc>
                          <a:spcPct val="107000"/>
                        </a:lnSpc>
                        <a:spcBef>
                          <a:spcPts val="0"/>
                        </a:spcBef>
                        <a:spcAft>
                          <a:spcPts val="0"/>
                        </a:spcAft>
                        <a:buFont typeface="Symbol" panose="05050102010706020507" pitchFamily="18" charset="2"/>
                        <a:buChar char=""/>
                      </a:pPr>
                      <a:r>
                        <a:rPr lang="en-US" sz="1000">
                          <a:effectLst/>
                        </a:rPr>
                        <a:t>Enrollments</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tc>
                <a:tc>
                  <a:txBody>
                    <a:bodyPr/>
                    <a:lstStyle/>
                    <a:p>
                      <a:pPr marL="182880" marR="0" lvl="0" indent="-182880">
                        <a:lnSpc>
                          <a:spcPct val="107000"/>
                        </a:lnSpc>
                        <a:spcBef>
                          <a:spcPts val="0"/>
                        </a:spcBef>
                        <a:spcAft>
                          <a:spcPts val="0"/>
                        </a:spcAft>
                        <a:buFont typeface="Symbol" panose="05050102010706020507" pitchFamily="18" charset="2"/>
                        <a:buChar char=""/>
                      </a:pPr>
                      <a:r>
                        <a:rPr lang="en-US" sz="1000">
                          <a:effectLst/>
                        </a:rPr>
                        <a:t>School Entry/Exit</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tc>
                <a:tc>
                  <a:txBody>
                    <a:bodyPr/>
                    <a:lstStyle/>
                    <a:p>
                      <a:pPr marL="182880" marR="0" lvl="0" indent="-182880">
                        <a:lnSpc>
                          <a:spcPct val="107000"/>
                        </a:lnSpc>
                        <a:spcBef>
                          <a:spcPts val="0"/>
                        </a:spcBef>
                        <a:spcAft>
                          <a:spcPts val="0"/>
                        </a:spcAft>
                        <a:buFont typeface="Symbol" panose="05050102010706020507" pitchFamily="18" charset="2"/>
                        <a:buChar char=""/>
                      </a:pPr>
                      <a:r>
                        <a:rPr lang="en-US" sz="1000">
                          <a:effectLst/>
                        </a:rPr>
                        <a:t>SMS</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tc>
                <a:tc>
                  <a:txBody>
                    <a:bodyPr/>
                    <a:lstStyle/>
                    <a:p>
                      <a:pPr marL="182880" marR="0" indent="-182880">
                        <a:lnSpc>
                          <a:spcPct val="107000"/>
                        </a:lnSpc>
                        <a:spcBef>
                          <a:spcPts val="0"/>
                        </a:spcBef>
                        <a:spcAft>
                          <a:spcPts val="0"/>
                        </a:spcAft>
                      </a:pPr>
                      <a:r>
                        <a:rPr lang="en-US" sz="1000">
                          <a:effectLst/>
                        </a:rPr>
                        <a:t>Chapter 2:</a:t>
                      </a:r>
                    </a:p>
                    <a:p>
                      <a:pPr marL="182880" marR="0" lvl="0" indent="-182880">
                        <a:lnSpc>
                          <a:spcPct val="107000"/>
                        </a:lnSpc>
                        <a:spcBef>
                          <a:spcPts val="0"/>
                        </a:spcBef>
                        <a:spcAft>
                          <a:spcPts val="0"/>
                        </a:spcAft>
                        <a:buFont typeface="Symbol" panose="05050102010706020507" pitchFamily="18" charset="2"/>
                        <a:buChar char=""/>
                      </a:pPr>
                      <a:r>
                        <a:rPr lang="en-US" sz="1000">
                          <a:effectLst/>
                        </a:rPr>
                        <a:t>Table of Reporting Responsibility</a:t>
                      </a:r>
                    </a:p>
                    <a:p>
                      <a:pPr marL="182880" marR="0" lvl="0" indent="-182880">
                        <a:lnSpc>
                          <a:spcPct val="107000"/>
                        </a:lnSpc>
                        <a:spcBef>
                          <a:spcPts val="0"/>
                        </a:spcBef>
                        <a:spcAft>
                          <a:spcPts val="0"/>
                        </a:spcAft>
                        <a:buFont typeface="Symbol" panose="05050102010706020507" pitchFamily="18" charset="2"/>
                        <a:buChar char=""/>
                      </a:pPr>
                      <a:r>
                        <a:rPr lang="en-US" sz="1000">
                          <a:effectLst/>
                        </a:rPr>
                        <a:t>Walk-in Enrollments</a:t>
                      </a:r>
                    </a:p>
                    <a:p>
                      <a:pPr marL="182880" marR="0" indent="-182880">
                        <a:lnSpc>
                          <a:spcPct val="107000"/>
                        </a:lnSpc>
                        <a:spcBef>
                          <a:spcPts val="0"/>
                        </a:spcBef>
                        <a:spcAft>
                          <a:spcPts val="0"/>
                        </a:spcAft>
                      </a:pPr>
                      <a:r>
                        <a:rPr lang="en-US" sz="1000">
                          <a:effectLst/>
                        </a:rPr>
                        <a:t>Chapter 5:</a:t>
                      </a:r>
                    </a:p>
                    <a:p>
                      <a:pPr marL="182880" marR="0" lvl="0" indent="-182880">
                        <a:lnSpc>
                          <a:spcPct val="107000"/>
                        </a:lnSpc>
                        <a:spcBef>
                          <a:spcPts val="0"/>
                        </a:spcBef>
                        <a:spcAft>
                          <a:spcPts val="0"/>
                        </a:spcAft>
                        <a:buFont typeface="Symbol" panose="05050102010706020507" pitchFamily="18" charset="2"/>
                        <a:buChar char=""/>
                      </a:pPr>
                      <a:r>
                        <a:rPr lang="en-US" sz="1000">
                          <a:effectLst/>
                        </a:rPr>
                        <a:t>Enrollment (Beginning and Ending) Codes and Descriptions</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tc>
                <a:extLst>
                  <a:ext uri="{0D108BD9-81ED-4DB2-BD59-A6C34878D82A}">
                    <a16:rowId xmlns:a16="http://schemas.microsoft.com/office/drawing/2014/main" val="2587687797"/>
                  </a:ext>
                </a:extLst>
              </a:tr>
              <a:tr h="552022">
                <a:tc>
                  <a:txBody>
                    <a:bodyPr/>
                    <a:lstStyle/>
                    <a:p>
                      <a:pPr marL="0" marR="0">
                        <a:lnSpc>
                          <a:spcPct val="107000"/>
                        </a:lnSpc>
                        <a:spcBef>
                          <a:spcPts val="0"/>
                        </a:spcBef>
                        <a:spcAft>
                          <a:spcPts val="0"/>
                        </a:spcAft>
                      </a:pPr>
                      <a:r>
                        <a:rPr lang="en-US" sz="1100">
                          <a:effectLst/>
                        </a:rPr>
                        <a:t>What Program Services do I participate in?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nchor="ctr"/>
                </a:tc>
                <a:tc>
                  <a:txBody>
                    <a:bodyPr/>
                    <a:lstStyle/>
                    <a:p>
                      <a:pPr marL="0" marR="0" lvl="0" indent="-182880">
                        <a:lnSpc>
                          <a:spcPct val="107000"/>
                        </a:lnSpc>
                        <a:spcBef>
                          <a:spcPts val="0"/>
                        </a:spcBef>
                        <a:spcAft>
                          <a:spcPts val="0"/>
                        </a:spcAft>
                        <a:buFont typeface="Symbol" panose="05050102010706020507" pitchFamily="18" charset="2"/>
                        <a:buChar char=""/>
                      </a:pPr>
                      <a:r>
                        <a:rPr lang="en-US" sz="1000">
                          <a:effectLst/>
                        </a:rPr>
                        <a:t>Program Fact</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tc>
                <a:tc>
                  <a:txBody>
                    <a:bodyPr/>
                    <a:lstStyle/>
                    <a:p>
                      <a:pPr marL="182880" marR="0" lvl="0" indent="-182880">
                        <a:lnSpc>
                          <a:spcPct val="107000"/>
                        </a:lnSpc>
                        <a:spcBef>
                          <a:spcPts val="0"/>
                        </a:spcBef>
                        <a:spcAft>
                          <a:spcPts val="0"/>
                        </a:spcAft>
                        <a:buFont typeface="Symbol" panose="05050102010706020507" pitchFamily="18" charset="2"/>
                        <a:buChar char=""/>
                      </a:pPr>
                      <a:r>
                        <a:rPr lang="en-US" sz="1000" dirty="0">
                          <a:effectLst/>
                        </a:rPr>
                        <a:t>Programs Fact</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tc>
                <a:tc>
                  <a:txBody>
                    <a:bodyPr/>
                    <a:lstStyle/>
                    <a:p>
                      <a:pPr marL="182880" marR="0" lvl="0" indent="-182880">
                        <a:lnSpc>
                          <a:spcPct val="107000"/>
                        </a:lnSpc>
                        <a:spcBef>
                          <a:spcPts val="0"/>
                        </a:spcBef>
                        <a:spcAft>
                          <a:spcPts val="0"/>
                        </a:spcAft>
                        <a:buFont typeface="Symbol" panose="05050102010706020507" pitchFamily="18" charset="2"/>
                        <a:buChar char=""/>
                      </a:pPr>
                      <a:r>
                        <a:rPr lang="en-US" sz="1000">
                          <a:effectLst/>
                        </a:rPr>
                        <a:t>SMS</a:t>
                      </a:r>
                    </a:p>
                    <a:p>
                      <a:pPr marL="182880" marR="0" lvl="0" indent="-182880">
                        <a:lnSpc>
                          <a:spcPct val="107000"/>
                        </a:lnSpc>
                        <a:spcBef>
                          <a:spcPts val="0"/>
                        </a:spcBef>
                        <a:spcAft>
                          <a:spcPts val="0"/>
                        </a:spcAft>
                        <a:buFont typeface="Symbol" panose="05050102010706020507" pitchFamily="18" charset="2"/>
                        <a:buChar char=""/>
                      </a:pPr>
                      <a:r>
                        <a:rPr lang="en-US" sz="1000">
                          <a:effectLst/>
                        </a:rPr>
                        <a:t>Food Service System</a:t>
                      </a:r>
                    </a:p>
                    <a:p>
                      <a:pPr marL="182880" marR="0" lvl="0" indent="-182880">
                        <a:lnSpc>
                          <a:spcPct val="107000"/>
                        </a:lnSpc>
                        <a:spcBef>
                          <a:spcPts val="0"/>
                        </a:spcBef>
                        <a:spcAft>
                          <a:spcPts val="0"/>
                        </a:spcAft>
                        <a:buFont typeface="Symbol" panose="05050102010706020507" pitchFamily="18" charset="2"/>
                        <a:buChar char=""/>
                      </a:pPr>
                      <a:r>
                        <a:rPr lang="en-US" sz="1000">
                          <a:effectLst/>
                        </a:rPr>
                        <a:t>Frontline IEP &amp; 504</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tc>
                <a:tc>
                  <a:txBody>
                    <a:bodyPr/>
                    <a:lstStyle/>
                    <a:p>
                      <a:pPr marL="182880" marR="0" indent="-182880">
                        <a:lnSpc>
                          <a:spcPct val="107000"/>
                        </a:lnSpc>
                        <a:spcBef>
                          <a:spcPts val="0"/>
                        </a:spcBef>
                        <a:spcAft>
                          <a:spcPts val="0"/>
                        </a:spcAft>
                      </a:pPr>
                      <a:r>
                        <a:rPr lang="en-US" sz="1000">
                          <a:effectLst/>
                        </a:rPr>
                        <a:t>Chapter 5:</a:t>
                      </a:r>
                    </a:p>
                    <a:p>
                      <a:pPr marL="182880" marR="0" lvl="0" indent="-182880">
                        <a:lnSpc>
                          <a:spcPct val="107000"/>
                        </a:lnSpc>
                        <a:spcBef>
                          <a:spcPts val="0"/>
                        </a:spcBef>
                        <a:spcAft>
                          <a:spcPts val="0"/>
                        </a:spcAft>
                        <a:buFont typeface="Symbol" panose="05050102010706020507" pitchFamily="18" charset="2"/>
                        <a:buChar char=""/>
                      </a:pPr>
                      <a:r>
                        <a:rPr lang="en-US" sz="1000">
                          <a:effectLst/>
                        </a:rPr>
                        <a:t>Program Service Codes and Descriptions</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tc>
                <a:extLst>
                  <a:ext uri="{0D108BD9-81ED-4DB2-BD59-A6C34878D82A}">
                    <a16:rowId xmlns:a16="http://schemas.microsoft.com/office/drawing/2014/main" val="1464067217"/>
                  </a:ext>
                </a:extLst>
              </a:tr>
              <a:tr h="654291">
                <a:tc>
                  <a:txBody>
                    <a:bodyPr/>
                    <a:lstStyle/>
                    <a:p>
                      <a:pPr marL="0" marR="0">
                        <a:lnSpc>
                          <a:spcPct val="107000"/>
                        </a:lnSpc>
                        <a:spcBef>
                          <a:spcPts val="0"/>
                        </a:spcBef>
                        <a:spcAft>
                          <a:spcPts val="0"/>
                        </a:spcAft>
                      </a:pPr>
                      <a:r>
                        <a:rPr lang="en-US" sz="1100" dirty="0">
                          <a:effectLst/>
                        </a:rPr>
                        <a:t>What assessments have I taken?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nchor="ctr">
                    <a:solidFill>
                      <a:schemeClr val="bg1"/>
                    </a:solidFill>
                  </a:tcPr>
                </a:tc>
                <a:tc>
                  <a:txBody>
                    <a:bodyPr/>
                    <a:lstStyle/>
                    <a:p>
                      <a:pPr marL="0" marR="0" lvl="0" indent="-182880">
                        <a:lnSpc>
                          <a:spcPct val="107000"/>
                        </a:lnSpc>
                        <a:spcBef>
                          <a:spcPts val="0"/>
                        </a:spcBef>
                        <a:spcAft>
                          <a:spcPts val="0"/>
                        </a:spcAft>
                        <a:buFont typeface="Symbol" panose="05050102010706020507" pitchFamily="18" charset="2"/>
                        <a:buChar char=""/>
                      </a:pPr>
                      <a:r>
                        <a:rPr lang="en-US" sz="1000" dirty="0">
                          <a:effectLst/>
                        </a:rPr>
                        <a:t>Assessment</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bg1"/>
                    </a:solidFill>
                  </a:tcPr>
                </a:tc>
                <a:tc>
                  <a:txBody>
                    <a:bodyPr/>
                    <a:lstStyle/>
                    <a:p>
                      <a:pPr marL="182880" marR="0" lvl="0" indent="-182880">
                        <a:lnSpc>
                          <a:spcPct val="107000"/>
                        </a:lnSpc>
                        <a:spcBef>
                          <a:spcPts val="0"/>
                        </a:spcBef>
                        <a:spcAft>
                          <a:spcPts val="0"/>
                        </a:spcAft>
                        <a:buFont typeface="Symbol" panose="05050102010706020507" pitchFamily="18" charset="2"/>
                        <a:buChar char=""/>
                      </a:pPr>
                      <a:r>
                        <a:rPr lang="en-US" sz="1000">
                          <a:effectLst/>
                        </a:rPr>
                        <a:t>Assessment Fact</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bg1"/>
                    </a:solidFill>
                  </a:tcPr>
                </a:tc>
                <a:tc>
                  <a:txBody>
                    <a:bodyPr/>
                    <a:lstStyle/>
                    <a:p>
                      <a:pPr marL="182880" marR="0" lvl="0" indent="-182880">
                        <a:lnSpc>
                          <a:spcPct val="107000"/>
                        </a:lnSpc>
                        <a:spcBef>
                          <a:spcPts val="0"/>
                        </a:spcBef>
                        <a:spcAft>
                          <a:spcPts val="0"/>
                        </a:spcAft>
                        <a:buFont typeface="Symbol" panose="05050102010706020507" pitchFamily="18" charset="2"/>
                        <a:buChar char=""/>
                      </a:pPr>
                      <a:r>
                        <a:rPr lang="en-US" sz="1000">
                          <a:effectLst/>
                        </a:rPr>
                        <a:t>SMS, College Board, IB</a:t>
                      </a:r>
                    </a:p>
                    <a:p>
                      <a:pPr marL="182880" marR="0" lvl="0" indent="-182880">
                        <a:lnSpc>
                          <a:spcPct val="107000"/>
                        </a:lnSpc>
                        <a:spcBef>
                          <a:spcPts val="0"/>
                        </a:spcBef>
                        <a:spcAft>
                          <a:spcPts val="0"/>
                        </a:spcAft>
                        <a:buFont typeface="Symbol" panose="05050102010706020507" pitchFamily="18" charset="2"/>
                        <a:buChar char=""/>
                      </a:pPr>
                      <a:r>
                        <a:rPr lang="en-US" sz="1000">
                          <a:effectLst/>
                        </a:rPr>
                        <a:t>(MAARS loads 3-8 ELA/Math, Gr. 4 &amp; 8 Science, Regents)</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bg1"/>
                    </a:solidFill>
                  </a:tcPr>
                </a:tc>
                <a:tc>
                  <a:txBody>
                    <a:bodyPr/>
                    <a:lstStyle/>
                    <a:p>
                      <a:pPr marL="182880" marR="0" indent="-182880">
                        <a:lnSpc>
                          <a:spcPct val="107000"/>
                        </a:lnSpc>
                        <a:spcBef>
                          <a:spcPts val="0"/>
                        </a:spcBef>
                        <a:spcAft>
                          <a:spcPts val="0"/>
                        </a:spcAft>
                      </a:pPr>
                      <a:r>
                        <a:rPr lang="en-US" sz="1000">
                          <a:effectLst/>
                        </a:rPr>
                        <a:t>Chapter 5:</a:t>
                      </a:r>
                    </a:p>
                    <a:p>
                      <a:pPr marL="182880" marR="0" lvl="0" indent="-182880">
                        <a:lnSpc>
                          <a:spcPct val="107000"/>
                        </a:lnSpc>
                        <a:spcBef>
                          <a:spcPts val="0"/>
                        </a:spcBef>
                        <a:spcAft>
                          <a:spcPts val="0"/>
                        </a:spcAft>
                        <a:buFont typeface="Symbol" panose="05050102010706020507" pitchFamily="18" charset="2"/>
                        <a:buChar char=""/>
                      </a:pPr>
                      <a:r>
                        <a:rPr lang="en-US" sz="1000">
                          <a:effectLst/>
                        </a:rPr>
                        <a:t>Assessment Measure Standard Codes and Descriptions</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bg1"/>
                    </a:solidFill>
                  </a:tcPr>
                </a:tc>
                <a:extLst>
                  <a:ext uri="{0D108BD9-81ED-4DB2-BD59-A6C34878D82A}">
                    <a16:rowId xmlns:a16="http://schemas.microsoft.com/office/drawing/2014/main" val="2594527585"/>
                  </a:ext>
                </a:extLst>
              </a:tr>
              <a:tr h="714554">
                <a:tc>
                  <a:txBody>
                    <a:bodyPr/>
                    <a:lstStyle/>
                    <a:p>
                      <a:pPr marL="0" marR="0">
                        <a:lnSpc>
                          <a:spcPct val="107000"/>
                        </a:lnSpc>
                        <a:spcBef>
                          <a:spcPts val="0"/>
                        </a:spcBef>
                        <a:spcAft>
                          <a:spcPts val="0"/>
                        </a:spcAft>
                      </a:pPr>
                      <a:r>
                        <a:rPr lang="en-US" sz="1100">
                          <a:effectLst/>
                        </a:rPr>
                        <a:t>What classes have I taken?</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nchor="ctr">
                    <a:solidFill>
                      <a:schemeClr val="bg1"/>
                    </a:solidFill>
                  </a:tcPr>
                </a:tc>
                <a:tc>
                  <a:txBody>
                    <a:bodyPr/>
                    <a:lstStyle/>
                    <a:p>
                      <a:pPr marL="0" marR="0" lvl="0" indent="-182880">
                        <a:lnSpc>
                          <a:spcPct val="107000"/>
                        </a:lnSpc>
                        <a:spcBef>
                          <a:spcPts val="0"/>
                        </a:spcBef>
                        <a:spcAft>
                          <a:spcPts val="0"/>
                        </a:spcAft>
                        <a:buFont typeface="Symbol" panose="05050102010706020507" pitchFamily="18" charset="2"/>
                        <a:buChar char=""/>
                      </a:pPr>
                      <a:r>
                        <a:rPr lang="en-US" sz="1000" dirty="0">
                          <a:effectLst/>
                        </a:rPr>
                        <a:t>Course</a:t>
                      </a:r>
                    </a:p>
                    <a:p>
                      <a:pPr marL="0" marR="0" lvl="0" indent="-182880">
                        <a:lnSpc>
                          <a:spcPct val="107000"/>
                        </a:lnSpc>
                        <a:spcBef>
                          <a:spcPts val="0"/>
                        </a:spcBef>
                        <a:spcAft>
                          <a:spcPts val="0"/>
                        </a:spcAft>
                        <a:buFont typeface="Symbol" panose="05050102010706020507" pitchFamily="18" charset="2"/>
                        <a:buChar char=""/>
                      </a:pPr>
                      <a:r>
                        <a:rPr lang="en-US" sz="1000" dirty="0">
                          <a:effectLst/>
                        </a:rPr>
                        <a:t>Stu/Class/Entry/Exit</a:t>
                      </a:r>
                    </a:p>
                    <a:p>
                      <a:pPr marL="0" marR="0" lvl="0" indent="-182880">
                        <a:lnSpc>
                          <a:spcPct val="107000"/>
                        </a:lnSpc>
                        <a:spcBef>
                          <a:spcPts val="0"/>
                        </a:spcBef>
                        <a:spcAft>
                          <a:spcPts val="0"/>
                        </a:spcAft>
                        <a:buFont typeface="Symbol" panose="05050102010706020507" pitchFamily="18" charset="2"/>
                        <a:buChar char=""/>
                      </a:pPr>
                      <a:r>
                        <a:rPr lang="en-US" sz="1000" dirty="0">
                          <a:effectLst/>
                        </a:rPr>
                        <a:t>Course/</a:t>
                      </a:r>
                      <a:r>
                        <a:rPr lang="en-US" sz="1000" dirty="0" err="1">
                          <a:effectLst/>
                        </a:rPr>
                        <a:t>Instr</a:t>
                      </a:r>
                      <a:r>
                        <a:rPr lang="en-US" sz="1000" dirty="0">
                          <a:effectLst/>
                        </a:rPr>
                        <a:t>/Assign</a:t>
                      </a:r>
                    </a:p>
                    <a:p>
                      <a:pPr marL="0" marR="0" lvl="0" indent="-182880">
                        <a:lnSpc>
                          <a:spcPct val="107000"/>
                        </a:lnSpc>
                        <a:spcBef>
                          <a:spcPts val="0"/>
                        </a:spcBef>
                        <a:spcAft>
                          <a:spcPts val="0"/>
                        </a:spcAft>
                        <a:buFont typeface="Symbol" panose="05050102010706020507" pitchFamily="18" charset="2"/>
                        <a:buChar char=""/>
                      </a:pPr>
                      <a:r>
                        <a:rPr lang="en-US" sz="1000" dirty="0">
                          <a:effectLst/>
                        </a:rPr>
                        <a:t>Location M.P.</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bg1"/>
                    </a:solidFill>
                  </a:tcPr>
                </a:tc>
                <a:tc>
                  <a:txBody>
                    <a:bodyPr/>
                    <a:lstStyle/>
                    <a:p>
                      <a:pPr marL="182880" marR="0" lvl="0" indent="-182880">
                        <a:lnSpc>
                          <a:spcPct val="107000"/>
                        </a:lnSpc>
                        <a:spcBef>
                          <a:spcPts val="0"/>
                        </a:spcBef>
                        <a:spcAft>
                          <a:spcPts val="0"/>
                        </a:spcAft>
                        <a:buFont typeface="Symbol" panose="05050102010706020507" pitchFamily="18" charset="2"/>
                        <a:buChar char=""/>
                      </a:pPr>
                      <a:r>
                        <a:rPr lang="en-US" sz="1000" dirty="0">
                          <a:effectLst/>
                        </a:rPr>
                        <a:t>Course</a:t>
                      </a:r>
                    </a:p>
                    <a:p>
                      <a:pPr marL="182880" marR="0" lvl="0" indent="-182880">
                        <a:lnSpc>
                          <a:spcPct val="107000"/>
                        </a:lnSpc>
                        <a:spcBef>
                          <a:spcPts val="0"/>
                        </a:spcBef>
                        <a:spcAft>
                          <a:spcPts val="0"/>
                        </a:spcAft>
                        <a:buFont typeface="Symbol" panose="05050102010706020507" pitchFamily="18" charset="2"/>
                        <a:buChar char=""/>
                      </a:pPr>
                      <a:r>
                        <a:rPr lang="en-US" sz="1000" dirty="0">
                          <a:effectLst/>
                        </a:rPr>
                        <a:t>Student Class Entry/Exit</a:t>
                      </a:r>
                    </a:p>
                    <a:p>
                      <a:pPr marL="182880" marR="0" lvl="0" indent="-182880">
                        <a:lnSpc>
                          <a:spcPct val="107000"/>
                        </a:lnSpc>
                        <a:spcBef>
                          <a:spcPts val="0"/>
                        </a:spcBef>
                        <a:spcAft>
                          <a:spcPts val="0"/>
                        </a:spcAft>
                        <a:buFont typeface="Symbol" panose="05050102010706020507" pitchFamily="18" charset="2"/>
                        <a:buChar char=""/>
                      </a:pPr>
                      <a:r>
                        <a:rPr lang="en-US" sz="1000" dirty="0">
                          <a:effectLst/>
                        </a:rPr>
                        <a:t>Course Instructor Assignment</a:t>
                      </a:r>
                    </a:p>
                    <a:p>
                      <a:pPr marL="182880" marR="0" lvl="0" indent="-182880">
                        <a:lnSpc>
                          <a:spcPct val="107000"/>
                        </a:lnSpc>
                        <a:spcBef>
                          <a:spcPts val="0"/>
                        </a:spcBef>
                        <a:spcAft>
                          <a:spcPts val="0"/>
                        </a:spcAft>
                        <a:buFont typeface="Symbol" panose="05050102010706020507" pitchFamily="18" charset="2"/>
                        <a:buChar char=""/>
                      </a:pPr>
                      <a:r>
                        <a:rPr lang="en-US" sz="1000" dirty="0">
                          <a:effectLst/>
                        </a:rPr>
                        <a:t>Location Marking Period</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bg1"/>
                    </a:solidFill>
                  </a:tcPr>
                </a:tc>
                <a:tc>
                  <a:txBody>
                    <a:bodyPr/>
                    <a:lstStyle/>
                    <a:p>
                      <a:pPr marL="182880" marR="0" lvl="0" indent="-182880">
                        <a:lnSpc>
                          <a:spcPct val="107000"/>
                        </a:lnSpc>
                        <a:spcBef>
                          <a:spcPts val="0"/>
                        </a:spcBef>
                        <a:spcAft>
                          <a:spcPts val="0"/>
                        </a:spcAft>
                        <a:buFont typeface="Symbol" panose="05050102010706020507" pitchFamily="18" charset="2"/>
                        <a:buChar char=""/>
                      </a:pPr>
                      <a:r>
                        <a:rPr lang="en-US" sz="1000">
                          <a:effectLst/>
                        </a:rPr>
                        <a:t>SMS</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bg1"/>
                    </a:solidFill>
                  </a:tcPr>
                </a:tc>
                <a:tc>
                  <a:txBody>
                    <a:bodyPr/>
                    <a:lstStyle/>
                    <a:p>
                      <a:pPr marL="182880" marR="0" indent="-182880">
                        <a:lnSpc>
                          <a:spcPct val="107000"/>
                        </a:lnSpc>
                        <a:spcBef>
                          <a:spcPts val="0"/>
                        </a:spcBef>
                        <a:spcAft>
                          <a:spcPts val="0"/>
                        </a:spcAft>
                      </a:pPr>
                      <a:r>
                        <a:rPr lang="en-US" sz="1000">
                          <a:effectLst/>
                        </a:rPr>
                        <a:t>Chapter 3:</a:t>
                      </a:r>
                    </a:p>
                    <a:p>
                      <a:pPr marL="182880" marR="0" lvl="0" indent="-182880">
                        <a:lnSpc>
                          <a:spcPct val="107000"/>
                        </a:lnSpc>
                        <a:spcBef>
                          <a:spcPts val="0"/>
                        </a:spcBef>
                        <a:spcAft>
                          <a:spcPts val="0"/>
                        </a:spcAft>
                        <a:buFont typeface="Symbol" panose="05050102010706020507" pitchFamily="18" charset="2"/>
                        <a:buChar char=""/>
                      </a:pPr>
                      <a:r>
                        <a:rPr lang="en-US" sz="1000">
                          <a:effectLst/>
                        </a:rPr>
                        <a:t>Course Instructor Assignment</a:t>
                      </a:r>
                    </a:p>
                    <a:p>
                      <a:pPr marL="182880" marR="0" lvl="0" indent="-182880">
                        <a:lnSpc>
                          <a:spcPct val="107000"/>
                        </a:lnSpc>
                        <a:spcBef>
                          <a:spcPts val="0"/>
                        </a:spcBef>
                        <a:spcAft>
                          <a:spcPts val="0"/>
                        </a:spcAft>
                        <a:buFont typeface="Symbol" panose="05050102010706020507" pitchFamily="18" charset="2"/>
                        <a:buChar char=""/>
                      </a:pPr>
                      <a:r>
                        <a:rPr lang="en-US" sz="1000">
                          <a:effectLst/>
                        </a:rPr>
                        <a:t>Student Class Entry/Exit</a:t>
                      </a:r>
                    </a:p>
                  </a:txBody>
                  <a:tcPr marL="28563" marR="28563" marT="0" marB="28563">
                    <a:solidFill>
                      <a:schemeClr val="bg1"/>
                    </a:solidFill>
                  </a:tcPr>
                </a:tc>
                <a:extLst>
                  <a:ext uri="{0D108BD9-81ED-4DB2-BD59-A6C34878D82A}">
                    <a16:rowId xmlns:a16="http://schemas.microsoft.com/office/drawing/2014/main" val="2543869573"/>
                  </a:ext>
                </a:extLst>
              </a:tr>
              <a:tr h="378166">
                <a:tc>
                  <a:txBody>
                    <a:bodyPr/>
                    <a:lstStyle/>
                    <a:p>
                      <a:pPr marL="0" marR="0">
                        <a:lnSpc>
                          <a:spcPct val="107000"/>
                        </a:lnSpc>
                        <a:spcBef>
                          <a:spcPts val="0"/>
                        </a:spcBef>
                        <a:spcAft>
                          <a:spcPts val="0"/>
                        </a:spcAft>
                      </a:pPr>
                      <a:r>
                        <a:rPr lang="en-US" sz="1100">
                          <a:effectLst/>
                        </a:rPr>
                        <a:t>What grades did I earn?</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nchor="ctr">
                    <a:solidFill>
                      <a:schemeClr val="bg1"/>
                    </a:solidFill>
                  </a:tcPr>
                </a:tc>
                <a:tc>
                  <a:txBody>
                    <a:bodyPr/>
                    <a:lstStyle/>
                    <a:p>
                      <a:pPr marL="0" marR="0" lvl="0" indent="-182880">
                        <a:lnSpc>
                          <a:spcPct val="107000"/>
                        </a:lnSpc>
                        <a:spcBef>
                          <a:spcPts val="0"/>
                        </a:spcBef>
                        <a:spcAft>
                          <a:spcPts val="0"/>
                        </a:spcAft>
                        <a:buFont typeface="Symbol" panose="05050102010706020507" pitchFamily="18" charset="2"/>
                        <a:buChar char=""/>
                      </a:pPr>
                      <a:r>
                        <a:rPr lang="en-US" sz="1000">
                          <a:effectLst/>
                        </a:rPr>
                        <a:t>Stu/Class/Gr/Detail</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bg1"/>
                    </a:solidFill>
                  </a:tcPr>
                </a:tc>
                <a:tc>
                  <a:txBody>
                    <a:bodyPr/>
                    <a:lstStyle/>
                    <a:p>
                      <a:pPr marL="182880" marR="0" lvl="0" indent="-182880">
                        <a:lnSpc>
                          <a:spcPct val="107000"/>
                        </a:lnSpc>
                        <a:spcBef>
                          <a:spcPts val="0"/>
                        </a:spcBef>
                        <a:spcAft>
                          <a:spcPts val="0"/>
                        </a:spcAft>
                        <a:buFont typeface="Symbol" panose="05050102010706020507" pitchFamily="18" charset="2"/>
                        <a:buChar char=""/>
                      </a:pPr>
                      <a:r>
                        <a:rPr lang="en-US" sz="1000" dirty="0">
                          <a:effectLst/>
                        </a:rPr>
                        <a:t>Student Class Grade Detail</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bg1"/>
                    </a:solidFill>
                  </a:tcPr>
                </a:tc>
                <a:tc>
                  <a:txBody>
                    <a:bodyPr/>
                    <a:lstStyle/>
                    <a:p>
                      <a:pPr marL="182880" marR="0" lvl="0" indent="-182880">
                        <a:lnSpc>
                          <a:spcPct val="107000"/>
                        </a:lnSpc>
                        <a:spcBef>
                          <a:spcPts val="0"/>
                        </a:spcBef>
                        <a:spcAft>
                          <a:spcPts val="0"/>
                        </a:spcAft>
                        <a:buFont typeface="Symbol" panose="05050102010706020507" pitchFamily="18" charset="2"/>
                        <a:buChar char=""/>
                      </a:pPr>
                      <a:r>
                        <a:rPr lang="en-US" sz="1000">
                          <a:effectLst/>
                        </a:rPr>
                        <a:t>SMS</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bg1"/>
                    </a:solidFill>
                  </a:tcPr>
                </a:tc>
                <a:tc>
                  <a:txBody>
                    <a:bodyPr/>
                    <a:lstStyle/>
                    <a:p>
                      <a:pPr marL="182880" marR="0" indent="-182880">
                        <a:lnSpc>
                          <a:spcPct val="107000"/>
                        </a:lnSpc>
                        <a:spcBef>
                          <a:spcPts val="0"/>
                        </a:spcBef>
                        <a:spcAft>
                          <a:spcPts val="0"/>
                        </a:spcAft>
                      </a:pPr>
                      <a:r>
                        <a:rPr lang="en-US" sz="1000">
                          <a:effectLst/>
                        </a:rPr>
                        <a:t>Chapter 3:</a:t>
                      </a:r>
                    </a:p>
                    <a:p>
                      <a:pPr marL="182880" marR="0" lvl="0" indent="-182880">
                        <a:lnSpc>
                          <a:spcPct val="107000"/>
                        </a:lnSpc>
                        <a:spcBef>
                          <a:spcPts val="0"/>
                        </a:spcBef>
                        <a:spcAft>
                          <a:spcPts val="0"/>
                        </a:spcAft>
                        <a:buFont typeface="Symbol" panose="05050102010706020507" pitchFamily="18" charset="2"/>
                        <a:buChar char=""/>
                      </a:pPr>
                      <a:r>
                        <a:rPr lang="en-US" sz="1000">
                          <a:effectLst/>
                        </a:rPr>
                        <a:t>Student Class Grade Detail</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bg1"/>
                    </a:solidFill>
                  </a:tcPr>
                </a:tc>
                <a:extLst>
                  <a:ext uri="{0D108BD9-81ED-4DB2-BD59-A6C34878D82A}">
                    <a16:rowId xmlns:a16="http://schemas.microsoft.com/office/drawing/2014/main" val="2359626537"/>
                  </a:ext>
                </a:extLst>
              </a:tr>
              <a:tr h="646202">
                <a:tc>
                  <a:txBody>
                    <a:bodyPr/>
                    <a:lstStyle/>
                    <a:p>
                      <a:pPr marL="0" marR="0">
                        <a:lnSpc>
                          <a:spcPct val="107000"/>
                        </a:lnSpc>
                        <a:spcBef>
                          <a:spcPts val="0"/>
                        </a:spcBef>
                        <a:spcAft>
                          <a:spcPts val="0"/>
                        </a:spcAft>
                      </a:pPr>
                      <a:r>
                        <a:rPr lang="en-US" sz="1100">
                          <a:effectLst/>
                        </a:rPr>
                        <a:t>What school days have I been present or absent?</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nchor="ctr">
                    <a:solidFill>
                      <a:schemeClr val="bg1"/>
                    </a:solidFill>
                  </a:tcPr>
                </a:tc>
                <a:tc>
                  <a:txBody>
                    <a:bodyPr/>
                    <a:lstStyle/>
                    <a:p>
                      <a:pPr marL="0" marR="0" lvl="0" indent="-182880">
                        <a:lnSpc>
                          <a:spcPct val="107000"/>
                        </a:lnSpc>
                        <a:spcBef>
                          <a:spcPts val="0"/>
                        </a:spcBef>
                        <a:spcAft>
                          <a:spcPts val="0"/>
                        </a:spcAft>
                        <a:buFont typeface="Symbol" panose="05050102010706020507" pitchFamily="18" charset="2"/>
                        <a:buChar char=""/>
                      </a:pPr>
                      <a:r>
                        <a:rPr lang="en-US" sz="1000">
                          <a:effectLst/>
                        </a:rPr>
                        <a:t>Stu/Attend/Codes</a:t>
                      </a:r>
                    </a:p>
                    <a:p>
                      <a:pPr marL="0" marR="0" lvl="0" indent="-182880">
                        <a:lnSpc>
                          <a:spcPct val="107000"/>
                        </a:lnSpc>
                        <a:spcBef>
                          <a:spcPts val="0"/>
                        </a:spcBef>
                        <a:spcAft>
                          <a:spcPts val="0"/>
                        </a:spcAft>
                        <a:buFont typeface="Symbol" panose="05050102010706020507" pitchFamily="18" charset="2"/>
                        <a:buChar char=""/>
                      </a:pPr>
                      <a:r>
                        <a:rPr lang="en-US" sz="1000">
                          <a:effectLst/>
                        </a:rPr>
                        <a:t>Stu/Daily/Attend</a:t>
                      </a:r>
                    </a:p>
                    <a:p>
                      <a:pPr marL="0" marR="0" lvl="0" indent="-182880">
                        <a:lnSpc>
                          <a:spcPct val="107000"/>
                        </a:lnSpc>
                        <a:spcBef>
                          <a:spcPts val="0"/>
                        </a:spcBef>
                        <a:spcAft>
                          <a:spcPts val="0"/>
                        </a:spcAft>
                        <a:buFont typeface="Symbol" panose="05050102010706020507" pitchFamily="18" charset="2"/>
                        <a:buChar char=""/>
                      </a:pPr>
                      <a:r>
                        <a:rPr lang="en-US" sz="1000">
                          <a:effectLst/>
                        </a:rPr>
                        <a:t>Day Calendar</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bg1"/>
                    </a:solidFill>
                  </a:tcPr>
                </a:tc>
                <a:tc>
                  <a:txBody>
                    <a:bodyPr/>
                    <a:lstStyle/>
                    <a:p>
                      <a:pPr marL="182880" marR="0" lvl="0" indent="-182880">
                        <a:lnSpc>
                          <a:spcPct val="107000"/>
                        </a:lnSpc>
                        <a:spcBef>
                          <a:spcPts val="0"/>
                        </a:spcBef>
                        <a:spcAft>
                          <a:spcPts val="0"/>
                        </a:spcAft>
                        <a:buFont typeface="Symbol" panose="05050102010706020507" pitchFamily="18" charset="2"/>
                        <a:buChar char=""/>
                      </a:pPr>
                      <a:r>
                        <a:rPr lang="en-US" sz="1000" dirty="0">
                          <a:effectLst/>
                        </a:rPr>
                        <a:t>Student Daily Attendance</a:t>
                      </a:r>
                    </a:p>
                    <a:p>
                      <a:pPr marL="182880" marR="0" lvl="0" indent="-182880">
                        <a:lnSpc>
                          <a:spcPct val="107000"/>
                        </a:lnSpc>
                        <a:spcBef>
                          <a:spcPts val="0"/>
                        </a:spcBef>
                        <a:spcAft>
                          <a:spcPts val="0"/>
                        </a:spcAft>
                        <a:buFont typeface="Symbol" panose="05050102010706020507" pitchFamily="18" charset="2"/>
                        <a:buChar char=""/>
                      </a:pPr>
                      <a:r>
                        <a:rPr lang="en-US" sz="1000" dirty="0">
                          <a:effectLst/>
                        </a:rPr>
                        <a:t>Day Calendar</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bg1"/>
                    </a:solidFill>
                  </a:tcPr>
                </a:tc>
                <a:tc>
                  <a:txBody>
                    <a:bodyPr/>
                    <a:lstStyle/>
                    <a:p>
                      <a:pPr marL="182880" marR="0" lvl="0" indent="-182880">
                        <a:lnSpc>
                          <a:spcPct val="107000"/>
                        </a:lnSpc>
                        <a:spcBef>
                          <a:spcPts val="0"/>
                        </a:spcBef>
                        <a:spcAft>
                          <a:spcPts val="0"/>
                        </a:spcAft>
                        <a:buFont typeface="Symbol" panose="05050102010706020507" pitchFamily="18" charset="2"/>
                        <a:buChar char=""/>
                      </a:pPr>
                      <a:r>
                        <a:rPr lang="en-US" sz="1000" dirty="0">
                          <a:effectLst/>
                        </a:rPr>
                        <a:t>SMS</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bg1"/>
                    </a:solidFill>
                  </a:tcPr>
                </a:tc>
                <a:tc>
                  <a:txBody>
                    <a:bodyPr/>
                    <a:lstStyle/>
                    <a:p>
                      <a:pPr marL="182880" marR="0" indent="-182880">
                        <a:lnSpc>
                          <a:spcPct val="107000"/>
                        </a:lnSpc>
                        <a:spcBef>
                          <a:spcPts val="0"/>
                        </a:spcBef>
                        <a:spcAft>
                          <a:spcPts val="0"/>
                        </a:spcAft>
                      </a:pPr>
                      <a:r>
                        <a:rPr lang="en-US" sz="1000">
                          <a:effectLst/>
                        </a:rPr>
                        <a:t>Chapter 5:</a:t>
                      </a:r>
                    </a:p>
                    <a:p>
                      <a:pPr marL="182880" marR="0" lvl="0" indent="-182880">
                        <a:lnSpc>
                          <a:spcPct val="107000"/>
                        </a:lnSpc>
                        <a:spcBef>
                          <a:spcPts val="0"/>
                        </a:spcBef>
                        <a:spcAft>
                          <a:spcPts val="0"/>
                        </a:spcAft>
                        <a:buFont typeface="Symbol" panose="05050102010706020507" pitchFamily="18" charset="2"/>
                        <a:buChar char=""/>
                      </a:pPr>
                      <a:r>
                        <a:rPr lang="en-US" sz="1000">
                          <a:effectLst/>
                        </a:rPr>
                        <a:t>Student Attendance Codes and Descriptions</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28563" marR="28563" marT="0" marB="28563">
                    <a:solidFill>
                      <a:schemeClr val="bg1"/>
                    </a:solidFill>
                  </a:tcPr>
                </a:tc>
                <a:extLst>
                  <a:ext uri="{0D108BD9-81ED-4DB2-BD59-A6C34878D82A}">
                    <a16:rowId xmlns:a16="http://schemas.microsoft.com/office/drawing/2014/main" val="1669818621"/>
                  </a:ext>
                </a:extLst>
              </a:tr>
              <a:tr h="427126">
                <a:tc>
                  <a:txBody>
                    <a:bodyPr/>
                    <a:lstStyle/>
                    <a:p>
                      <a:pPr marL="0" lvl="0">
                        <a:lnSpc>
                          <a:spcPct val="107000"/>
                        </a:lnSpc>
                        <a:spcBef>
                          <a:spcPts val="0"/>
                        </a:spcBef>
                        <a:spcAft>
                          <a:spcPts val="0"/>
                        </a:spcAft>
                        <a:buNone/>
                      </a:pPr>
                      <a:r>
                        <a:rPr lang="en-US" sz="1100">
                          <a:effectLst/>
                        </a:rPr>
                        <a:t>What is my access to technology at home?</a:t>
                      </a:r>
                    </a:p>
                  </a:txBody>
                  <a:tcPr marL="28563" marR="28563" marT="0" marB="28563">
                    <a:solidFill>
                      <a:schemeClr val="bg1"/>
                    </a:solidFill>
                  </a:tcPr>
                </a:tc>
                <a:tc>
                  <a:txBody>
                    <a:bodyPr/>
                    <a:lstStyle/>
                    <a:p>
                      <a:pPr marL="0" lvl="0" indent="-182880">
                        <a:lnSpc>
                          <a:spcPct val="107000"/>
                        </a:lnSpc>
                        <a:spcBef>
                          <a:spcPts val="0"/>
                        </a:spcBef>
                        <a:spcAft>
                          <a:spcPts val="0"/>
                        </a:spcAft>
                        <a:buFont typeface="Symbol"/>
                        <a:buChar char=""/>
                      </a:pPr>
                      <a:r>
                        <a:rPr lang="en-US" sz="1000">
                          <a:effectLst/>
                        </a:rPr>
                        <a:t>Student Digital Resources</a:t>
                      </a:r>
                    </a:p>
                  </a:txBody>
                  <a:tcPr marL="28563" marR="28563" marT="0" marB="28563">
                    <a:solidFill>
                      <a:schemeClr val="bg1"/>
                    </a:solidFill>
                  </a:tcPr>
                </a:tc>
                <a:tc>
                  <a:txBody>
                    <a:bodyPr/>
                    <a:lstStyle/>
                    <a:p>
                      <a:pPr marL="182880" lvl="0" indent="-182880">
                        <a:lnSpc>
                          <a:spcPct val="107000"/>
                        </a:lnSpc>
                        <a:spcBef>
                          <a:spcPts val="0"/>
                        </a:spcBef>
                        <a:spcAft>
                          <a:spcPts val="0"/>
                        </a:spcAft>
                        <a:buFont typeface="Symbol"/>
                        <a:buChar char=""/>
                      </a:pPr>
                      <a:r>
                        <a:rPr lang="en-US" sz="1000">
                          <a:effectLst/>
                        </a:rPr>
                        <a:t>Student Digital Resources</a:t>
                      </a:r>
                      <a:endParaRPr lang="en-US" sz="1000" dirty="0">
                        <a:effectLst/>
                      </a:endParaRPr>
                    </a:p>
                  </a:txBody>
                  <a:tcPr marL="28563" marR="28563" marT="0" marB="28563">
                    <a:solidFill>
                      <a:schemeClr val="bg1"/>
                    </a:solidFill>
                  </a:tcPr>
                </a:tc>
                <a:tc>
                  <a:txBody>
                    <a:bodyPr/>
                    <a:lstStyle/>
                    <a:p>
                      <a:pPr marL="182880" lvl="0" indent="-182880">
                        <a:lnSpc>
                          <a:spcPct val="107000"/>
                        </a:lnSpc>
                        <a:spcBef>
                          <a:spcPts val="0"/>
                        </a:spcBef>
                        <a:spcAft>
                          <a:spcPts val="0"/>
                        </a:spcAft>
                        <a:buFont typeface="Symbol"/>
                        <a:buChar char=""/>
                      </a:pPr>
                      <a:r>
                        <a:rPr lang="en-US" sz="1000" dirty="0">
                          <a:effectLst/>
                        </a:rPr>
                        <a:t>SMS</a:t>
                      </a:r>
                    </a:p>
                  </a:txBody>
                  <a:tcPr marL="28563" marR="28563" marT="0" marB="28563">
                    <a:solidFill>
                      <a:schemeClr val="bg1"/>
                    </a:solidFill>
                  </a:tcPr>
                </a:tc>
                <a:tc>
                  <a:txBody>
                    <a:bodyPr/>
                    <a:lstStyle/>
                    <a:p>
                      <a:pPr marL="0" lvl="0" indent="0">
                        <a:lnSpc>
                          <a:spcPct val="107000"/>
                        </a:lnSpc>
                        <a:spcBef>
                          <a:spcPts val="0"/>
                        </a:spcBef>
                        <a:spcAft>
                          <a:spcPts val="0"/>
                        </a:spcAft>
                        <a:buNone/>
                      </a:pPr>
                      <a:r>
                        <a:rPr lang="en-US" sz="1000">
                          <a:effectLst/>
                        </a:rPr>
                        <a:t>Chapter 2:</a:t>
                      </a:r>
                    </a:p>
                    <a:p>
                      <a:pPr marL="171450" lvl="0" indent="-171450">
                        <a:lnSpc>
                          <a:spcPct val="107000"/>
                        </a:lnSpc>
                        <a:spcBef>
                          <a:spcPts val="0"/>
                        </a:spcBef>
                        <a:spcAft>
                          <a:spcPts val="0"/>
                        </a:spcAft>
                        <a:buFont typeface="Arial"/>
                        <a:buChar char="•"/>
                      </a:pPr>
                      <a:r>
                        <a:rPr lang="en-US" sz="1000">
                          <a:effectLst/>
                        </a:rPr>
                        <a:t>Student Digital Equity (Resources)</a:t>
                      </a:r>
                      <a:endParaRPr lang="en-US" sz="1000" dirty="0">
                        <a:effectLst/>
                      </a:endParaRPr>
                    </a:p>
                  </a:txBody>
                  <a:tcPr marL="28563" marR="28563" marT="0" marB="28563">
                    <a:solidFill>
                      <a:schemeClr val="bg1"/>
                    </a:solidFill>
                  </a:tcPr>
                </a:tc>
                <a:extLst>
                  <a:ext uri="{0D108BD9-81ED-4DB2-BD59-A6C34878D82A}">
                    <a16:rowId xmlns:a16="http://schemas.microsoft.com/office/drawing/2014/main" val="2403106925"/>
                  </a:ext>
                </a:extLst>
              </a:tr>
              <a:tr h="646201">
                <a:tc>
                  <a:txBody>
                    <a:bodyPr/>
                    <a:lstStyle/>
                    <a:p>
                      <a:pPr marL="0" lvl="0">
                        <a:lnSpc>
                          <a:spcPct val="107000"/>
                        </a:lnSpc>
                        <a:spcBef>
                          <a:spcPts val="0"/>
                        </a:spcBef>
                        <a:spcAft>
                          <a:spcPts val="0"/>
                        </a:spcAft>
                        <a:buNone/>
                      </a:pPr>
                      <a:r>
                        <a:rPr lang="en-US" sz="1100">
                          <a:effectLst/>
                        </a:rPr>
                        <a:t>Am I in a Partner Project Program?</a:t>
                      </a:r>
                      <a:br>
                        <a:rPr lang="en-US" sz="1100">
                          <a:effectLst/>
                        </a:rPr>
                      </a:br>
                      <a:r>
                        <a:rPr lang="en-US" sz="1100">
                          <a:effectLst/>
                        </a:rPr>
                        <a:t>(P-Tech, Smart Scholars, and Smart Transfer)</a:t>
                      </a:r>
                      <a:endParaRPr lang="en-US" sz="1100" dirty="0">
                        <a:effectLst/>
                      </a:endParaRPr>
                    </a:p>
                  </a:txBody>
                  <a:tcPr marL="28563" marR="28563" marT="0" marB="28563">
                    <a:solidFill>
                      <a:schemeClr val="bg1"/>
                    </a:solidFill>
                  </a:tcPr>
                </a:tc>
                <a:tc>
                  <a:txBody>
                    <a:bodyPr/>
                    <a:lstStyle/>
                    <a:p>
                      <a:pPr marL="0" lvl="0" indent="-182880">
                        <a:lnSpc>
                          <a:spcPct val="107000"/>
                        </a:lnSpc>
                        <a:spcBef>
                          <a:spcPts val="0"/>
                        </a:spcBef>
                        <a:spcAft>
                          <a:spcPts val="0"/>
                        </a:spcAft>
                        <a:buFont typeface="Symbol"/>
                        <a:buChar char=""/>
                      </a:pPr>
                      <a:r>
                        <a:rPr lang="en-US" sz="1000">
                          <a:effectLst/>
                        </a:rPr>
                        <a:t>Partner Project</a:t>
                      </a:r>
                      <a:endParaRPr lang="en-US" sz="1000" dirty="0">
                        <a:effectLst/>
                      </a:endParaRPr>
                    </a:p>
                  </a:txBody>
                  <a:tcPr marL="28563" marR="28563" marT="0" marB="28563">
                    <a:solidFill>
                      <a:schemeClr val="bg1"/>
                    </a:solidFill>
                  </a:tcPr>
                </a:tc>
                <a:tc>
                  <a:txBody>
                    <a:bodyPr/>
                    <a:lstStyle/>
                    <a:p>
                      <a:pPr marL="182880" lvl="0" indent="-182880">
                        <a:lnSpc>
                          <a:spcPct val="107000"/>
                        </a:lnSpc>
                        <a:spcBef>
                          <a:spcPts val="0"/>
                        </a:spcBef>
                        <a:spcAft>
                          <a:spcPts val="0"/>
                        </a:spcAft>
                        <a:buFont typeface="Symbol"/>
                        <a:buChar char=""/>
                      </a:pPr>
                      <a:r>
                        <a:rPr lang="en-US" sz="1000">
                          <a:effectLst/>
                        </a:rPr>
                        <a:t>Partner Project Template</a:t>
                      </a:r>
                    </a:p>
                    <a:p>
                      <a:pPr marL="182880" lvl="0" indent="-182880">
                        <a:lnSpc>
                          <a:spcPct val="107000"/>
                        </a:lnSpc>
                        <a:spcBef>
                          <a:spcPts val="0"/>
                        </a:spcBef>
                        <a:spcAft>
                          <a:spcPts val="0"/>
                        </a:spcAft>
                        <a:buFont typeface="Symbol"/>
                        <a:buChar char=""/>
                      </a:pPr>
                      <a:r>
                        <a:rPr lang="en-US" sz="1000">
                          <a:effectLst/>
                        </a:rPr>
                        <a:t>Student Credit GPA</a:t>
                      </a:r>
                      <a:endParaRPr lang="en-US" sz="1000" dirty="0">
                        <a:effectLst/>
                      </a:endParaRPr>
                    </a:p>
                  </a:txBody>
                  <a:tcPr marL="28563" marR="28563" marT="0" marB="28563">
                    <a:solidFill>
                      <a:schemeClr val="bg1"/>
                    </a:solidFill>
                  </a:tcPr>
                </a:tc>
                <a:tc>
                  <a:txBody>
                    <a:bodyPr/>
                    <a:lstStyle/>
                    <a:p>
                      <a:pPr marL="182880" lvl="0" indent="-182880">
                        <a:lnSpc>
                          <a:spcPct val="107000"/>
                        </a:lnSpc>
                        <a:spcBef>
                          <a:spcPts val="0"/>
                        </a:spcBef>
                        <a:spcAft>
                          <a:spcPts val="0"/>
                        </a:spcAft>
                        <a:buFont typeface="Symbol"/>
                        <a:buChar char=""/>
                      </a:pPr>
                      <a:r>
                        <a:rPr lang="en-US" sz="1000" dirty="0">
                          <a:effectLst/>
                        </a:rPr>
                        <a:t>SMS</a:t>
                      </a:r>
                    </a:p>
                  </a:txBody>
                  <a:tcPr marL="28563" marR="28563" marT="0" marB="28563">
                    <a:solidFill>
                      <a:schemeClr val="bg1"/>
                    </a:solidFill>
                  </a:tcPr>
                </a:tc>
                <a:tc>
                  <a:txBody>
                    <a:bodyPr/>
                    <a:lstStyle/>
                    <a:p>
                      <a:pPr marL="0" lvl="0" indent="0">
                        <a:lnSpc>
                          <a:spcPct val="107000"/>
                        </a:lnSpc>
                        <a:spcBef>
                          <a:spcPts val="0"/>
                        </a:spcBef>
                        <a:spcAft>
                          <a:spcPts val="0"/>
                        </a:spcAft>
                        <a:buFont typeface="Arial"/>
                        <a:buNone/>
                      </a:pPr>
                      <a:r>
                        <a:rPr lang="en-US" sz="1000" dirty="0">
                          <a:effectLst/>
                        </a:rPr>
                        <a:t>Chapter 1:</a:t>
                      </a:r>
                    </a:p>
                    <a:p>
                      <a:pPr marL="171450" lvl="0" indent="-171450">
                        <a:lnSpc>
                          <a:spcPct val="107000"/>
                        </a:lnSpc>
                        <a:spcBef>
                          <a:spcPts val="0"/>
                        </a:spcBef>
                        <a:spcAft>
                          <a:spcPts val="0"/>
                        </a:spcAft>
                        <a:buFont typeface="Arial" panose="020B0604020202020204" pitchFamily="34" charset="0"/>
                        <a:buChar char="•"/>
                      </a:pPr>
                      <a:r>
                        <a:rPr lang="en-US" sz="1000" dirty="0">
                          <a:effectLst/>
                        </a:rPr>
                        <a:t>Partner Project Fact</a:t>
                      </a:r>
                    </a:p>
                  </a:txBody>
                  <a:tcPr marL="28563" marR="28563" marT="0" marB="28563">
                    <a:solidFill>
                      <a:schemeClr val="bg1"/>
                    </a:solidFill>
                  </a:tcPr>
                </a:tc>
                <a:extLst>
                  <a:ext uri="{0D108BD9-81ED-4DB2-BD59-A6C34878D82A}">
                    <a16:rowId xmlns:a16="http://schemas.microsoft.com/office/drawing/2014/main" val="2800771304"/>
                  </a:ext>
                </a:extLst>
              </a:tr>
            </a:tbl>
          </a:graphicData>
        </a:graphic>
      </p:graphicFrame>
    </p:spTree>
    <p:extLst>
      <p:ext uri="{BB962C8B-B14F-4D97-AF65-F5344CB8AC3E}">
        <p14:creationId xmlns:p14="http://schemas.microsoft.com/office/powerpoint/2010/main" val="326977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Data Sources</a:t>
            </a:r>
          </a:p>
        </p:txBody>
      </p:sp>
      <p:sp>
        <p:nvSpPr>
          <p:cNvPr id="4" name="Content Placeholder 3"/>
          <p:cNvSpPr>
            <a:spLocks noGrp="1"/>
          </p:cNvSpPr>
          <p:nvPr>
            <p:ph type="body" idx="1"/>
          </p:nvPr>
        </p:nvSpPr>
        <p:spPr>
          <a:solidFill>
            <a:schemeClr val="accent1">
              <a:lumMod val="40000"/>
              <a:lumOff val="60000"/>
            </a:schemeClr>
          </a:solidFill>
          <a:ln>
            <a:solidFill>
              <a:schemeClr val="tx1"/>
            </a:solidFill>
          </a:ln>
        </p:spPr>
        <p:txBody>
          <a:bodyPr anchor="ctr">
            <a:normAutofit/>
          </a:bodyPr>
          <a:lstStyle/>
          <a:p>
            <a:pPr algn="ctr"/>
            <a:r>
              <a:rPr lang="en-US" dirty="0"/>
              <a:t>Student Data Sources</a:t>
            </a:r>
          </a:p>
        </p:txBody>
      </p:sp>
      <p:sp>
        <p:nvSpPr>
          <p:cNvPr id="6" name="Content Placeholder 5"/>
          <p:cNvSpPr>
            <a:spLocks noGrp="1"/>
          </p:cNvSpPr>
          <p:nvPr>
            <p:ph sz="half" idx="2"/>
          </p:nvPr>
        </p:nvSpPr>
        <p:spPr>
          <a:xfrm>
            <a:off x="839788" y="2505074"/>
            <a:ext cx="5157787" cy="3804287"/>
          </a:xfrm>
          <a:ln w="28575">
            <a:solidFill>
              <a:schemeClr val="tx1"/>
            </a:solidFill>
            <a:prstDash val="sysDash"/>
          </a:ln>
        </p:spPr>
        <p:txBody>
          <a:bodyPr>
            <a:normAutofit fontScale="85000" lnSpcReduction="20000"/>
          </a:bodyPr>
          <a:lstStyle/>
          <a:p>
            <a:r>
              <a:rPr lang="en-US" dirty="0"/>
              <a:t>SMS* </a:t>
            </a:r>
          </a:p>
          <a:p>
            <a:r>
              <a:rPr lang="en-US" dirty="0"/>
              <a:t>Frontline IEP</a:t>
            </a:r>
          </a:p>
          <a:p>
            <a:pPr lvl="1"/>
            <a:r>
              <a:rPr lang="en-US" dirty="0"/>
              <a:t>Disability Program Service </a:t>
            </a:r>
          </a:p>
          <a:p>
            <a:pPr lvl="1"/>
            <a:r>
              <a:rPr lang="en-US" dirty="0"/>
              <a:t>October Snapshot</a:t>
            </a:r>
          </a:p>
          <a:p>
            <a:pPr lvl="1"/>
            <a:r>
              <a:rPr lang="en-US" dirty="0"/>
              <a:t>EOY Snapshot</a:t>
            </a:r>
          </a:p>
          <a:p>
            <a:pPr lvl="1"/>
            <a:r>
              <a:rPr lang="en-US" dirty="0"/>
              <a:t>Sp. Ed. Events</a:t>
            </a:r>
          </a:p>
          <a:p>
            <a:pPr lvl="1"/>
            <a:r>
              <a:rPr lang="en-US" dirty="0"/>
              <a:t>NYSAA Program Service</a:t>
            </a:r>
          </a:p>
          <a:p>
            <a:r>
              <a:rPr lang="en-US" dirty="0"/>
              <a:t>Frontline 504</a:t>
            </a:r>
          </a:p>
          <a:p>
            <a:pPr lvl="1"/>
            <a:r>
              <a:rPr lang="en-US" dirty="0"/>
              <a:t>504 Program Service</a:t>
            </a:r>
          </a:p>
          <a:p>
            <a:r>
              <a:rPr lang="en-US" dirty="0" err="1"/>
              <a:t>Nutrikids</a:t>
            </a:r>
            <a:endParaRPr lang="en-US" dirty="0"/>
          </a:p>
          <a:p>
            <a:pPr lvl="1"/>
            <a:r>
              <a:rPr lang="en-US" dirty="0"/>
              <a:t>Free &amp; Reduced Lunch Program Service</a:t>
            </a:r>
          </a:p>
          <a:p>
            <a:pPr lvl="1"/>
            <a:r>
              <a:rPr lang="en-US" dirty="0"/>
              <a:t>Poverty Program Service</a:t>
            </a:r>
          </a:p>
          <a:p>
            <a:endParaRPr lang="en-US" dirty="0"/>
          </a:p>
          <a:p>
            <a:pPr marL="0" indent="0">
              <a:buNone/>
            </a:pPr>
            <a:endParaRPr lang="en-US" dirty="0"/>
          </a:p>
        </p:txBody>
      </p:sp>
      <p:sp>
        <p:nvSpPr>
          <p:cNvPr id="7" name="Text Placeholder 6"/>
          <p:cNvSpPr>
            <a:spLocks noGrp="1"/>
          </p:cNvSpPr>
          <p:nvPr>
            <p:ph type="body" sz="quarter" idx="3"/>
          </p:nvPr>
        </p:nvSpPr>
        <p:spPr>
          <a:solidFill>
            <a:schemeClr val="accent6">
              <a:lumMod val="60000"/>
              <a:lumOff val="40000"/>
            </a:schemeClr>
          </a:solidFill>
          <a:ln>
            <a:solidFill>
              <a:schemeClr val="tx1"/>
            </a:solidFill>
          </a:ln>
        </p:spPr>
        <p:txBody>
          <a:bodyPr anchor="ctr"/>
          <a:lstStyle/>
          <a:p>
            <a:pPr algn="ctr"/>
            <a:r>
              <a:rPr lang="en-US" dirty="0"/>
              <a:t>Staff Data Sources</a:t>
            </a:r>
          </a:p>
        </p:txBody>
      </p:sp>
      <p:sp>
        <p:nvSpPr>
          <p:cNvPr id="8" name="Content Placeholder 7"/>
          <p:cNvSpPr>
            <a:spLocks noGrp="1"/>
          </p:cNvSpPr>
          <p:nvPr>
            <p:ph sz="quarter" idx="4"/>
          </p:nvPr>
        </p:nvSpPr>
        <p:spPr>
          <a:xfrm>
            <a:off x="6172200" y="2505075"/>
            <a:ext cx="5183188" cy="3804286"/>
          </a:xfrm>
          <a:ln w="28575">
            <a:solidFill>
              <a:schemeClr val="tx1"/>
            </a:solidFill>
            <a:prstDash val="sysDash"/>
          </a:ln>
        </p:spPr>
        <p:txBody>
          <a:bodyPr/>
          <a:lstStyle/>
          <a:p>
            <a:r>
              <a:rPr lang="en-US" dirty="0" err="1"/>
              <a:t>WinCap</a:t>
            </a:r>
            <a:r>
              <a:rPr lang="en-US" dirty="0"/>
              <a:t>*</a:t>
            </a:r>
          </a:p>
          <a:p>
            <a:r>
              <a:rPr lang="en-US" dirty="0"/>
              <a:t>Infinite Campus</a:t>
            </a:r>
          </a:p>
          <a:p>
            <a:pPr lvl="1"/>
            <a:r>
              <a:rPr lang="en-US" dirty="0"/>
              <a:t>Course Instructor Assignment</a:t>
            </a:r>
          </a:p>
          <a:p>
            <a:r>
              <a:rPr lang="en-US" dirty="0"/>
              <a:t>3</a:t>
            </a:r>
            <a:r>
              <a:rPr lang="en-US" baseline="30000" dirty="0"/>
              <a:t>rd</a:t>
            </a:r>
            <a:r>
              <a:rPr lang="en-US" dirty="0"/>
              <a:t> party vendors (Frontline or </a:t>
            </a:r>
            <a:r>
              <a:rPr lang="en-US" dirty="0" err="1"/>
              <a:t>eDoctrina</a:t>
            </a:r>
            <a:r>
              <a:rPr lang="en-US" dirty="0"/>
              <a:t>)</a:t>
            </a:r>
          </a:p>
          <a:p>
            <a:pPr lvl="1"/>
            <a:r>
              <a:rPr lang="en-US" dirty="0"/>
              <a:t>Staff Evaluation</a:t>
            </a:r>
          </a:p>
          <a:p>
            <a:endParaRPr lang="en-US" dirty="0"/>
          </a:p>
          <a:p>
            <a:endParaRPr lang="en-US" dirty="0"/>
          </a:p>
        </p:txBody>
      </p:sp>
      <p:sp>
        <p:nvSpPr>
          <p:cNvPr id="3" name="TextBox 2"/>
          <p:cNvSpPr txBox="1"/>
          <p:nvPr/>
        </p:nvSpPr>
        <p:spPr>
          <a:xfrm>
            <a:off x="839788" y="6334301"/>
            <a:ext cx="1051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Primary data sources</a:t>
            </a:r>
          </a:p>
        </p:txBody>
      </p:sp>
    </p:spTree>
    <p:extLst>
      <p:ext uri="{BB962C8B-B14F-4D97-AF65-F5344CB8AC3E}">
        <p14:creationId xmlns:p14="http://schemas.microsoft.com/office/powerpoint/2010/main" val="414021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608912305"/>
              </p:ext>
            </p:extLst>
          </p:nvPr>
        </p:nvGraphicFramePr>
        <p:xfrm>
          <a:off x="149629" y="91440"/>
          <a:ext cx="11662756" cy="6666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Line Callout 1 8"/>
          <p:cNvSpPr/>
          <p:nvPr/>
        </p:nvSpPr>
        <p:spPr>
          <a:xfrm>
            <a:off x="8784184" y="1009128"/>
            <a:ext cx="2759826" cy="1384663"/>
          </a:xfrm>
          <a:prstGeom prst="borderCallout1">
            <a:avLst>
              <a:gd name="adj1" fmla="val 47841"/>
              <a:gd name="adj2" fmla="val -200"/>
              <a:gd name="adj3" fmla="val 202885"/>
              <a:gd name="adj4" fmla="val -101470"/>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Start and End Dates must agree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Location/Provider must agree</a:t>
            </a:r>
          </a:p>
        </p:txBody>
      </p:sp>
      <p:sp>
        <p:nvSpPr>
          <p:cNvPr id="11" name="TextBox 10"/>
          <p:cNvSpPr txBox="1"/>
          <p:nvPr/>
        </p:nvSpPr>
        <p:spPr>
          <a:xfrm>
            <a:off x="311728" y="1362740"/>
            <a:ext cx="2402377" cy="2062103"/>
          </a:xfrm>
          <a:prstGeom prst="rect">
            <a:avLst/>
          </a:prstGeom>
          <a:noFill/>
          <a:ln w="28575">
            <a:solidFill>
              <a:schemeClr val="tx1"/>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Free &amp; Reduced Lunch (FRPL)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Type of Disability (TOD)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program service dates and locations/providers need to be consistent with enrollment dates and locations/providers.  </a:t>
            </a:r>
          </a:p>
        </p:txBody>
      </p:sp>
      <p:sp>
        <p:nvSpPr>
          <p:cNvPr id="12" name="TextBox 11"/>
          <p:cNvSpPr txBox="1"/>
          <p:nvPr/>
        </p:nvSpPr>
        <p:spPr>
          <a:xfrm>
            <a:off x="149629" y="269856"/>
            <a:ext cx="51289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 Dependencies Across Systems</a:t>
            </a:r>
          </a:p>
        </p:txBody>
      </p:sp>
    </p:spTree>
    <p:extLst>
      <p:ext uri="{BB962C8B-B14F-4D97-AF65-F5344CB8AC3E}">
        <p14:creationId xmlns:p14="http://schemas.microsoft.com/office/powerpoint/2010/main" val="109938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5A80-142D-4BAE-9F03-BDC735062247}"/>
              </a:ext>
            </a:extLst>
          </p:cNvPr>
          <p:cNvSpPr>
            <a:spLocks noGrp="1"/>
          </p:cNvSpPr>
          <p:nvPr>
            <p:ph type="title"/>
          </p:nvPr>
        </p:nvSpPr>
        <p:spPr>
          <a:xfrm>
            <a:off x="7464614" y="1783959"/>
            <a:ext cx="4087306" cy="2889114"/>
          </a:xfrm>
        </p:spPr>
        <p:txBody>
          <a:bodyPr vert="horz" lIns="91440" tIns="45720" rIns="91440" bIns="45720" rtlCol="0" anchor="b">
            <a:normAutofit fontScale="90000"/>
          </a:bodyPr>
          <a:lstStyle/>
          <a:p>
            <a:r>
              <a:rPr lang="en-US" sz="5400" dirty="0"/>
              <a:t>Registrars are the Student Data Gatekeepers </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ncient palace gate">
            <a:extLst>
              <a:ext uri="{FF2B5EF4-FFF2-40B4-BE49-F238E27FC236}">
                <a16:creationId xmlns:a16="http://schemas.microsoft.com/office/drawing/2014/main" id="{33B8EE5B-D52A-0795-6D73-627F1BB28EA1}"/>
              </a:ext>
            </a:extLst>
          </p:cNvPr>
          <p:cNvPicPr>
            <a:picLocks noChangeAspect="1"/>
          </p:cNvPicPr>
          <p:nvPr/>
        </p:nvPicPr>
        <p:blipFill rotWithShape="1">
          <a:blip r:embed="rId2"/>
          <a:srcRect t="22133" r="-1" b="754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3" name="Date Placeholder 2">
            <a:extLst>
              <a:ext uri="{FF2B5EF4-FFF2-40B4-BE49-F238E27FC236}">
                <a16:creationId xmlns:a16="http://schemas.microsoft.com/office/drawing/2014/main" id="{8B65BEB8-54A7-4CD2-ADC8-526B829BD819}"/>
              </a:ext>
            </a:extLst>
          </p:cNvPr>
          <p:cNvSpPr>
            <a:spLocks noGrp="1"/>
          </p:cNvSpPr>
          <p:nvPr>
            <p:ph type="dt" sz="half" idx="10"/>
          </p:nvPr>
        </p:nvSpPr>
        <p:spPr>
          <a:xfrm>
            <a:off x="8107052" y="694944"/>
            <a:ext cx="2716825" cy="365760"/>
          </a:xfrm>
        </p:spPr>
        <p:txBody>
          <a:bodyPr vert="horz" lIns="91440" tIns="45720" rIns="91440" bIns="45720" rtlCol="0" anchor="ctr">
            <a:normAutofit/>
          </a:bodyPr>
          <a:lstStyle/>
          <a:p>
            <a:pPr algn="r">
              <a:spcAft>
                <a:spcPts val="600"/>
              </a:spcAft>
              <a:defRPr/>
            </a:pPr>
            <a:fld id="{4C776762-347A-47CA-8CFA-D71EAFF00461}" type="datetime1">
              <a:rPr lang="en-US" sz="1100">
                <a:solidFill>
                  <a:schemeClr val="tx1">
                    <a:alpha val="80000"/>
                  </a:schemeClr>
                </a:solidFill>
                <a:latin typeface="Calibri" panose="020F0502020204030204"/>
              </a:rPr>
              <a:pPr algn="r">
                <a:spcAft>
                  <a:spcPts val="600"/>
                </a:spcAft>
                <a:defRPr/>
              </a:pPr>
              <a:t>2/13/2024</a:t>
            </a:fld>
            <a:endParaRPr lang="en-US" sz="1100">
              <a:solidFill>
                <a:schemeClr val="tx1">
                  <a:alpha val="80000"/>
                </a:schemeClr>
              </a:solidFill>
              <a:latin typeface="Calibri" panose="020F0502020204030204"/>
            </a:endParaRPr>
          </a:p>
        </p:txBody>
      </p:sp>
      <p:sp>
        <p:nvSpPr>
          <p:cNvPr id="4" name="Slide Number Placeholder 3">
            <a:extLst>
              <a:ext uri="{FF2B5EF4-FFF2-40B4-BE49-F238E27FC236}">
                <a16:creationId xmlns:a16="http://schemas.microsoft.com/office/drawing/2014/main" id="{524821C7-1D9C-49F8-BBB1-E018C15C76CB}"/>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7FCEFC66-EF33-4FCF-9C6A-A7DA1A74BE28}" type="slidenum">
              <a:rPr lang="en-US" sz="1500">
                <a:solidFill>
                  <a:srgbClr val="FFFFFF"/>
                </a:solidFill>
                <a:latin typeface="Calibri" panose="020F0502020204030204"/>
              </a:rPr>
              <a:pPr algn="ctr">
                <a:spcAft>
                  <a:spcPts val="600"/>
                </a:spcAft>
                <a:defRPr/>
              </a:pPr>
              <a:t>8</a:t>
            </a:fld>
            <a:endParaRPr lang="en-US" sz="1500">
              <a:solidFill>
                <a:srgbClr val="FFFFFF"/>
              </a:solidFill>
              <a:latin typeface="Calibri" panose="020F0502020204030204"/>
            </a:endParaRPr>
          </a:p>
        </p:txBody>
      </p:sp>
    </p:spTree>
    <p:extLst>
      <p:ext uri="{BB962C8B-B14F-4D97-AF65-F5344CB8AC3E}">
        <p14:creationId xmlns:p14="http://schemas.microsoft.com/office/powerpoint/2010/main" val="86181195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73D4F2-7437-4368-A5E1-27AF6BFA2A51}"/>
              </a:ext>
            </a:extLst>
          </p:cNvPr>
          <p:cNvSpPr>
            <a:spLocks noGrp="1"/>
          </p:cNvSpPr>
          <p:nvPr>
            <p:ph type="title"/>
          </p:nvPr>
        </p:nvSpPr>
        <p:spPr>
          <a:xfrm>
            <a:off x="838200" y="1412488"/>
            <a:ext cx="2899189" cy="4363844"/>
          </a:xfrm>
        </p:spPr>
        <p:txBody>
          <a:bodyPr anchor="t">
            <a:normAutofit/>
          </a:bodyPr>
          <a:lstStyle/>
          <a:p>
            <a:r>
              <a:rPr lang="en-US" sz="3700">
                <a:solidFill>
                  <a:srgbClr val="FFFFFF"/>
                </a:solidFill>
              </a:rPr>
              <a:t>Demographic Data</a:t>
            </a:r>
          </a:p>
        </p:txBody>
      </p:sp>
      <p:sp>
        <p:nvSpPr>
          <p:cNvPr id="3" name="Content Placeholder 2">
            <a:extLst>
              <a:ext uri="{FF2B5EF4-FFF2-40B4-BE49-F238E27FC236}">
                <a16:creationId xmlns:a16="http://schemas.microsoft.com/office/drawing/2014/main" id="{0C9CA5FE-D303-4638-A1EF-83F9D30CF5C3}"/>
              </a:ext>
            </a:extLst>
          </p:cNvPr>
          <p:cNvSpPr>
            <a:spLocks noGrp="1"/>
          </p:cNvSpPr>
          <p:nvPr>
            <p:ph sz="half" idx="1"/>
          </p:nvPr>
        </p:nvSpPr>
        <p:spPr>
          <a:xfrm>
            <a:off x="4380855" y="1412489"/>
            <a:ext cx="3552910" cy="4363844"/>
          </a:xfrm>
        </p:spPr>
        <p:txBody>
          <a:bodyPr>
            <a:normAutofit fontScale="70000" lnSpcReduction="20000"/>
          </a:bodyPr>
          <a:lstStyle/>
          <a:p>
            <a:r>
              <a:rPr lang="en-US" sz="2000" dirty="0"/>
              <a:t>Student ID</a:t>
            </a:r>
          </a:p>
          <a:p>
            <a:r>
              <a:rPr lang="en-US" sz="2000" dirty="0"/>
              <a:t>Student Name</a:t>
            </a:r>
          </a:p>
          <a:p>
            <a:r>
              <a:rPr lang="en-US" sz="2000" dirty="0"/>
              <a:t>Birth Date</a:t>
            </a:r>
          </a:p>
          <a:p>
            <a:r>
              <a:rPr lang="en-US" sz="2000" dirty="0"/>
              <a:t>Gender</a:t>
            </a:r>
          </a:p>
          <a:p>
            <a:r>
              <a:rPr lang="en-US" sz="2000" dirty="0"/>
              <a:t>Location</a:t>
            </a:r>
          </a:p>
          <a:p>
            <a:r>
              <a:rPr lang="en-US" sz="2000" dirty="0"/>
              <a:t>Grade Level</a:t>
            </a:r>
          </a:p>
          <a:p>
            <a:r>
              <a:rPr lang="en-US" sz="2000" dirty="0"/>
              <a:t>Race/Ethnicity</a:t>
            </a:r>
          </a:p>
          <a:p>
            <a:r>
              <a:rPr lang="en-US" sz="2000" dirty="0"/>
              <a:t>Hispanic Indicator</a:t>
            </a:r>
          </a:p>
          <a:p>
            <a:r>
              <a:rPr lang="en-US" sz="2000" dirty="0"/>
              <a:t>Home Language </a:t>
            </a:r>
            <a:r>
              <a:rPr lang="en-US" sz="2000" dirty="0">
                <a:solidFill>
                  <a:srgbClr val="C00000"/>
                </a:solidFill>
              </a:rPr>
              <a:t>(should not be English if an ELL)</a:t>
            </a:r>
          </a:p>
          <a:p>
            <a:r>
              <a:rPr lang="en-US" sz="2000" dirty="0"/>
              <a:t>Grade 9 Entry Date </a:t>
            </a:r>
            <a:r>
              <a:rPr lang="en-US" sz="2000" dirty="0">
                <a:solidFill>
                  <a:srgbClr val="C00000"/>
                </a:solidFill>
              </a:rPr>
              <a:t>(defines graduation Cohort for Accountability)</a:t>
            </a:r>
          </a:p>
          <a:p>
            <a:r>
              <a:rPr lang="en-US" sz="2000" dirty="0"/>
              <a:t>Address and Phone Number</a:t>
            </a:r>
          </a:p>
          <a:p>
            <a:r>
              <a:rPr lang="en-US" sz="2000" dirty="0"/>
              <a:t>Guardian Name</a:t>
            </a:r>
          </a:p>
          <a:p>
            <a:r>
              <a:rPr lang="en-US" sz="2000" dirty="0"/>
              <a:t>Home phone</a:t>
            </a:r>
          </a:p>
        </p:txBody>
      </p:sp>
      <p:cxnSp>
        <p:nvCxnSpPr>
          <p:cNvPr id="20"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B995F379-3BCB-4CF9-A90A-77EDF3797D76}"/>
              </a:ext>
            </a:extLst>
          </p:cNvPr>
          <p:cNvSpPr>
            <a:spLocks noGrp="1"/>
          </p:cNvSpPr>
          <p:nvPr>
            <p:ph sz="half" idx="2"/>
          </p:nvPr>
        </p:nvSpPr>
        <p:spPr>
          <a:xfrm>
            <a:off x="8451604" y="1412489"/>
            <a:ext cx="3197701" cy="4363844"/>
          </a:xfrm>
        </p:spPr>
        <p:txBody>
          <a:bodyPr>
            <a:normAutofit fontScale="70000" lnSpcReduction="20000"/>
          </a:bodyPr>
          <a:lstStyle/>
          <a:p>
            <a:r>
              <a:rPr lang="en-US" sz="2000" dirty="0"/>
              <a:t>District of Residence </a:t>
            </a:r>
            <a:r>
              <a:rPr lang="en-US" sz="2000" dirty="0">
                <a:solidFill>
                  <a:srgbClr val="C00000"/>
                </a:solidFill>
              </a:rPr>
              <a:t>(on BEDS Day)</a:t>
            </a:r>
          </a:p>
          <a:p>
            <a:r>
              <a:rPr lang="en-US" sz="2000" dirty="0"/>
              <a:t>Migrant Status</a:t>
            </a:r>
          </a:p>
          <a:p>
            <a:r>
              <a:rPr lang="en-US" sz="2000" dirty="0"/>
              <a:t>Crisis Impact </a:t>
            </a:r>
          </a:p>
          <a:p>
            <a:pPr marL="0" indent="0">
              <a:buNone/>
            </a:pPr>
            <a:endParaRPr lang="en-US" sz="2000" u="sng" dirty="0">
              <a:solidFill>
                <a:schemeClr val="accent1"/>
              </a:solidFill>
            </a:endParaRPr>
          </a:p>
          <a:p>
            <a:pPr marL="0" indent="0">
              <a:buNone/>
            </a:pPr>
            <a:r>
              <a:rPr lang="en-US" sz="2000" u="sng" dirty="0">
                <a:solidFill>
                  <a:schemeClr val="accent1"/>
                </a:solidFill>
              </a:rPr>
              <a:t>For Partner Project Fact </a:t>
            </a:r>
          </a:p>
          <a:p>
            <a:r>
              <a:rPr lang="en-US" sz="2000" dirty="0"/>
              <a:t>Education Level of Parent</a:t>
            </a:r>
          </a:p>
          <a:p>
            <a:r>
              <a:rPr lang="en-US" sz="2000" dirty="0"/>
              <a:t>Post Graduate Activity</a:t>
            </a:r>
          </a:p>
          <a:p>
            <a:r>
              <a:rPr lang="en-US" sz="2000" dirty="0"/>
              <a:t>County of Residence</a:t>
            </a:r>
          </a:p>
          <a:p>
            <a:endParaRPr lang="en-US" sz="2000" dirty="0"/>
          </a:p>
          <a:p>
            <a:pPr marL="0" indent="0">
              <a:buNone/>
            </a:pPr>
            <a:r>
              <a:rPr lang="en-US" sz="2000" u="sng" dirty="0">
                <a:solidFill>
                  <a:schemeClr val="accent1"/>
                </a:solidFill>
              </a:rPr>
              <a:t>For Graduates</a:t>
            </a:r>
          </a:p>
          <a:p>
            <a:r>
              <a:rPr lang="en-US" sz="2000" dirty="0"/>
              <a:t>Credential Type</a:t>
            </a:r>
          </a:p>
          <a:p>
            <a:r>
              <a:rPr lang="en-US" sz="2000" dirty="0"/>
              <a:t>Career Path</a:t>
            </a:r>
          </a:p>
          <a:p>
            <a:endParaRPr lang="en-US" sz="2000" dirty="0"/>
          </a:p>
          <a:p>
            <a:pPr marL="0" indent="0">
              <a:buNone/>
            </a:pPr>
            <a:r>
              <a:rPr lang="en-US" sz="2000" u="sng" dirty="0">
                <a:solidFill>
                  <a:schemeClr val="accent1"/>
                </a:solidFill>
              </a:rPr>
              <a:t>Optional</a:t>
            </a:r>
          </a:p>
          <a:p>
            <a:r>
              <a:rPr lang="en-US" sz="2000" dirty="0"/>
              <a:t>Counselor Name</a:t>
            </a:r>
          </a:p>
          <a:p>
            <a:pPr marL="0" indent="0">
              <a:buNone/>
            </a:pPr>
            <a:endParaRPr lang="en-US" sz="2000" dirty="0"/>
          </a:p>
        </p:txBody>
      </p:sp>
      <p:sp>
        <p:nvSpPr>
          <p:cNvPr id="4" name="Date Placeholder 3">
            <a:extLst>
              <a:ext uri="{FF2B5EF4-FFF2-40B4-BE49-F238E27FC236}">
                <a16:creationId xmlns:a16="http://schemas.microsoft.com/office/drawing/2014/main" id="{EA84ED81-6423-474D-8AD2-D7CC06E21899}"/>
              </a:ext>
            </a:extLst>
          </p:cNvPr>
          <p:cNvSpPr>
            <a:spLocks noGrp="1"/>
          </p:cNvSpPr>
          <p:nvPr>
            <p:ph type="dt" sz="half" idx="10"/>
          </p:nvPr>
        </p:nvSpPr>
        <p:spPr>
          <a:xfrm>
            <a:off x="838200" y="6356350"/>
            <a:ext cx="2743200" cy="365125"/>
          </a:xfrm>
        </p:spPr>
        <p:txBody>
          <a:bodyPr>
            <a:normAutofit/>
          </a:bodyPr>
          <a:lstStyle/>
          <a:p>
            <a:pPr>
              <a:spcAft>
                <a:spcPts val="600"/>
              </a:spcAft>
            </a:pPr>
            <a:fld id="{3B290677-AC12-47F6-808E-E2B177C59CA2}" type="datetime1">
              <a:rPr lang="en-US">
                <a:solidFill>
                  <a:srgbClr val="FFFFFF">
                    <a:alpha val="80000"/>
                  </a:srgbClr>
                </a:solidFill>
              </a:rPr>
              <a:pPr>
                <a:spcAft>
                  <a:spcPts val="600"/>
                </a:spcAft>
              </a:pPr>
              <a:t>2/13/2024</a:t>
            </a:fld>
            <a:endParaRPr lang="en-US">
              <a:solidFill>
                <a:srgbClr val="FFFFFF">
                  <a:alpha val="80000"/>
                </a:srgbClr>
              </a:solidFill>
            </a:endParaRPr>
          </a:p>
        </p:txBody>
      </p:sp>
      <p:sp>
        <p:nvSpPr>
          <p:cNvPr id="5" name="Slide Number Placeholder 4">
            <a:extLst>
              <a:ext uri="{FF2B5EF4-FFF2-40B4-BE49-F238E27FC236}">
                <a16:creationId xmlns:a16="http://schemas.microsoft.com/office/drawing/2014/main" id="{702D1959-9F2E-46E9-9F24-68D5F36AEEB0}"/>
              </a:ext>
            </a:extLst>
          </p:cNvPr>
          <p:cNvSpPr>
            <a:spLocks noGrp="1"/>
          </p:cNvSpPr>
          <p:nvPr>
            <p:ph type="sldNum" sz="quarter" idx="12"/>
          </p:nvPr>
        </p:nvSpPr>
        <p:spPr>
          <a:xfrm>
            <a:off x="9202366" y="6356350"/>
            <a:ext cx="2151434" cy="365125"/>
          </a:xfrm>
        </p:spPr>
        <p:txBody>
          <a:bodyPr>
            <a:normAutofit/>
          </a:bodyPr>
          <a:lstStyle/>
          <a:p>
            <a:pPr>
              <a:spcAft>
                <a:spcPts val="600"/>
              </a:spcAft>
            </a:pPr>
            <a:fld id="{7FCEFC66-EF33-4FCF-9C6A-A7DA1A74BE28}" type="slidenum">
              <a:rPr lang="en-US" smtClean="0"/>
              <a:pPr>
                <a:spcAft>
                  <a:spcPts val="600"/>
                </a:spcAft>
              </a:pPr>
              <a:t>9</a:t>
            </a:fld>
            <a:endParaRPr lang="en-US" dirty="0"/>
          </a:p>
        </p:txBody>
      </p:sp>
    </p:spTree>
    <p:extLst>
      <p:ext uri="{BB962C8B-B14F-4D97-AF65-F5344CB8AC3E}">
        <p14:creationId xmlns:p14="http://schemas.microsoft.com/office/powerpoint/2010/main" val="2382169210"/>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4768</Words>
  <Application>Microsoft Office PowerPoint</Application>
  <PresentationFormat>Widescreen</PresentationFormat>
  <Paragraphs>649</Paragraphs>
  <Slides>32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Bookman Old Style</vt:lpstr>
      <vt:lpstr>Calibri</vt:lpstr>
      <vt:lpstr>Calibri Light</vt:lpstr>
      <vt:lpstr>Symbol</vt:lpstr>
      <vt:lpstr>Times New Roman</vt:lpstr>
      <vt:lpstr>Office Theme</vt:lpstr>
      <vt:lpstr>1_Office Theme</vt:lpstr>
      <vt:lpstr>The Role of the Registrar in State Reporting</vt:lpstr>
      <vt:lpstr>What is SIRS</vt:lpstr>
      <vt:lpstr>Student Information Repository System</vt:lpstr>
      <vt:lpstr>What data is collected through SIRS?</vt:lpstr>
      <vt:lpstr>PowerPoint Presentation</vt:lpstr>
      <vt:lpstr>District Data Sources</vt:lpstr>
      <vt:lpstr>PowerPoint Presentation</vt:lpstr>
      <vt:lpstr>Registrars are the Student Data Gatekeepers </vt:lpstr>
      <vt:lpstr>Demographic Data</vt:lpstr>
      <vt:lpstr>PowerPoint Presentation</vt:lpstr>
      <vt:lpstr>Demographic Data Do’s and Don’ts</vt:lpstr>
      <vt:lpstr>Crisis Impact (demographic)</vt:lpstr>
      <vt:lpstr>Enrollment Data</vt:lpstr>
      <vt:lpstr>Enrollment Codes</vt:lpstr>
      <vt:lpstr>SIRS Manual &amp; Timeline</vt:lpstr>
      <vt:lpstr>Table of Reporting Responsibility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Enrollment Beginning and Ending Codes</vt:lpstr>
      <vt:lpstr>PowerPoint Presentation</vt:lpstr>
      <vt:lpstr>PowerPoint Presentation</vt:lpstr>
      <vt:lpstr>PowerPoint Presentation</vt:lpstr>
      <vt:lpstr>PowerPoint Presentation</vt:lpstr>
      <vt:lpstr>Compulsory Age Students Who Stop Attending</vt:lpstr>
      <vt:lpstr>Compulsory Age Students Who Stop Attending</vt:lpstr>
      <vt:lpstr>Program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Registrar’s Role in NYS SIRS Reporting</dc:title>
  <dc:creator>Laurie Hazard</dc:creator>
  <cp:lastModifiedBy>Laurie Hazard</cp:lastModifiedBy>
  <cp:revision>2</cp:revision>
  <dcterms:created xsi:type="dcterms:W3CDTF">2022-10-13T12:21:30Z</dcterms:created>
  <dcterms:modified xsi:type="dcterms:W3CDTF">2024-02-13T13:58:32Z</dcterms:modified>
</cp:coreProperties>
</file>